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1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1.xml" ContentType="application/vnd.ms-office.chartcolorstyle+xml"/>
  <Override PartName="/ppt/charts/colors3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2" r:id="rId3"/>
    <p:sldId id="263" r:id="rId4"/>
    <p:sldId id="266" r:id="rId5"/>
    <p:sldId id="267" r:id="rId6"/>
    <p:sldId id="264" r:id="rId7"/>
    <p:sldId id="265" r:id="rId8"/>
    <p:sldId id="2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72C4"/>
    <a:srgbClr val="133E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707"/>
  </p:normalViewPr>
  <p:slideViewPr>
    <p:cSldViewPr snapToGrid="0" snapToObjects="1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ustomXml" Target="../customXml/item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EP\Desktop\Percepci&#243;n%20del%20Servicio%20de%20Atenci&#243;n%20a%20la%20Ciudadan&#237;a%20de%20la%20JEP(1-120)%20(1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EP\Desktop\Percepci&#243;n%20del%20Servicio%20de%20Atenci&#243;n%20a%20la%20Ciudadan&#237;a%20de%20la%20JEP(1-120)%20(1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EP\Desktop\Percepci&#243;n%20del%20Servicio%20de%20Atenci&#243;n%20a%20la%20Ciudadan&#237;a%20de%20la%20JEP(1-120)%20(1)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Hoja1!$A$96</c:f>
              <c:strCache>
                <c:ptCount val="1"/>
                <c:pt idx="0">
                  <c:v>Femenino</c:v>
                </c:pt>
              </c:strCache>
            </c:strRef>
          </c:tx>
          <c:spPr>
            <a:pattFill prst="narHorz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Hoja1!$B$96</c:f>
              <c:numCache>
                <c:formatCode>General</c:formatCode>
                <c:ptCount val="1"/>
                <c:pt idx="0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EAB-408A-B7B1-2795131605BC}"/>
            </c:ext>
          </c:extLst>
        </c:ser>
        <c:ser>
          <c:idx val="1"/>
          <c:order val="1"/>
          <c:tx>
            <c:strRef>
              <c:f>Hoja1!$A$97</c:f>
              <c:strCache>
                <c:ptCount val="1"/>
                <c:pt idx="0">
                  <c:v>Masculino</c:v>
                </c:pt>
              </c:strCache>
            </c:strRef>
          </c:tx>
          <c:spPr>
            <a:pattFill prst="narHorz">
              <a:fgClr>
                <a:schemeClr val="accent2"/>
              </a:fgClr>
              <a:bgClr>
                <a:schemeClr val="accent2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2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Hoja1!$B$97</c:f>
              <c:numCache>
                <c:formatCode>General</c:formatCode>
                <c:ptCount val="1"/>
                <c:pt idx="0">
                  <c:v>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EAB-408A-B7B1-2795131605BC}"/>
            </c:ext>
          </c:extLst>
        </c:ser>
        <c:ser>
          <c:idx val="2"/>
          <c:order val="2"/>
          <c:tx>
            <c:strRef>
              <c:f>Hoja1!$A$98</c:f>
              <c:strCache>
                <c:ptCount val="1"/>
                <c:pt idx="0">
                  <c:v>Otro</c:v>
                </c:pt>
              </c:strCache>
            </c:strRef>
          </c:tx>
          <c:spPr>
            <a:pattFill prst="narHorz">
              <a:fgClr>
                <a:schemeClr val="accent3"/>
              </a:fgClr>
              <a:bgClr>
                <a:schemeClr val="accent3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3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Hoja1!$B$98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EAB-408A-B7B1-2795131605BC}"/>
            </c:ext>
          </c:extLst>
        </c:ser>
        <c:ser>
          <c:idx val="3"/>
          <c:order val="3"/>
          <c:tx>
            <c:strRef>
              <c:f>Hoja1!$A$99</c:f>
              <c:strCache>
                <c:ptCount val="1"/>
                <c:pt idx="0">
                  <c:v>No contesta</c:v>
                </c:pt>
              </c:strCache>
            </c:strRef>
          </c:tx>
          <c:spPr>
            <a:pattFill prst="narHorz">
              <a:fgClr>
                <a:schemeClr val="accent4"/>
              </a:fgClr>
              <a:bgClr>
                <a:schemeClr val="accent4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4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Hoja1!$B$99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EAB-408A-B7B1-2795131605B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64"/>
        <c:overlap val="-22"/>
        <c:axId val="283170079"/>
        <c:axId val="119835807"/>
      </c:barChart>
      <c:catAx>
        <c:axId val="283170079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19835807"/>
        <c:crosses val="autoZero"/>
        <c:auto val="1"/>
        <c:lblAlgn val="ctr"/>
        <c:lblOffset val="100"/>
        <c:noMultiLvlLbl val="0"/>
      </c:catAx>
      <c:valAx>
        <c:axId val="11983580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831700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Hoja1!$J$117</c:f>
              <c:strCache>
                <c:ptCount val="1"/>
                <c:pt idx="0">
                  <c:v>Joven (14-26)</c:v>
                </c:pt>
              </c:strCache>
            </c:strRef>
          </c:tx>
          <c:spPr>
            <a:pattFill prst="narVert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Hoja1!$K$117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908-4C5C-8363-617A1DFD4F41}"/>
            </c:ext>
          </c:extLst>
        </c:ser>
        <c:ser>
          <c:idx val="1"/>
          <c:order val="1"/>
          <c:tx>
            <c:strRef>
              <c:f>Hoja1!$J$118</c:f>
              <c:strCache>
                <c:ptCount val="1"/>
                <c:pt idx="0">
                  <c:v>Persona Mayor  (60 o mas)</c:v>
                </c:pt>
              </c:strCache>
            </c:strRef>
          </c:tx>
          <c:spPr>
            <a:pattFill prst="narVert">
              <a:fgClr>
                <a:schemeClr val="accent2"/>
              </a:fgClr>
              <a:bgClr>
                <a:schemeClr val="accent2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2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Hoja1!$K$118</c:f>
              <c:numCache>
                <c:formatCode>General</c:formatCode>
                <c:ptCount val="1"/>
                <c:pt idx="0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908-4C5C-8363-617A1DFD4F41}"/>
            </c:ext>
          </c:extLst>
        </c:ser>
        <c:ser>
          <c:idx val="2"/>
          <c:order val="2"/>
          <c:tx>
            <c:strRef>
              <c:f>Hoja1!$J$119</c:f>
              <c:strCache>
                <c:ptCount val="1"/>
                <c:pt idx="0">
                  <c:v>Adulto (27-59)</c:v>
                </c:pt>
              </c:strCache>
            </c:strRef>
          </c:tx>
          <c:spPr>
            <a:pattFill prst="narVert">
              <a:fgClr>
                <a:schemeClr val="accent3"/>
              </a:fgClr>
              <a:bgClr>
                <a:schemeClr val="accent3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3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Hoja1!$K$119</c:f>
              <c:numCache>
                <c:formatCode>General</c:formatCode>
                <c:ptCount val="1"/>
                <c:pt idx="0">
                  <c:v>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908-4C5C-8363-617A1DFD4F4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27"/>
        <c:overlap val="-48"/>
        <c:axId val="318442688"/>
        <c:axId val="147506752"/>
      </c:barChart>
      <c:catAx>
        <c:axId val="31844268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47506752"/>
        <c:crosses val="autoZero"/>
        <c:auto val="1"/>
        <c:lblAlgn val="ctr"/>
        <c:lblOffset val="100"/>
        <c:noMultiLvlLbl val="0"/>
      </c:catAx>
      <c:valAx>
        <c:axId val="147506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318442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4.3794004620851701E-2"/>
          <c:y val="0"/>
          <c:w val="0.89091349781271878"/>
          <c:h val="0.2101630237245225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Hoja1!$D$173</c:f>
              <c:strCache>
                <c:ptCount val="1"/>
                <c:pt idx="0">
                  <c:v>Muy Satisfecho</c:v>
                </c:pt>
              </c:strCache>
            </c:strRef>
          </c:tx>
          <c:spPr>
            <a:noFill/>
            <a:ln w="25400" cap="flat" cmpd="sng" algn="ctr">
              <a:solidFill>
                <a:schemeClr val="accent1"/>
              </a:solidFill>
              <a:miter lim="800000"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Hoja1!$E$173</c:f>
              <c:numCache>
                <c:formatCode>0%</c:formatCode>
                <c:ptCount val="1"/>
                <c:pt idx="0">
                  <c:v>0.42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C4A-4E24-9C79-3C8FC8CF268E}"/>
            </c:ext>
          </c:extLst>
        </c:ser>
        <c:ser>
          <c:idx val="1"/>
          <c:order val="1"/>
          <c:tx>
            <c:strRef>
              <c:f>Hoja1!$D$174</c:f>
              <c:strCache>
                <c:ptCount val="1"/>
                <c:pt idx="0">
                  <c:v>Satisfecho</c:v>
                </c:pt>
              </c:strCache>
            </c:strRef>
          </c:tx>
          <c:spPr>
            <a:noFill/>
            <a:ln w="25400" cap="flat" cmpd="sng" algn="ctr">
              <a:solidFill>
                <a:schemeClr val="accent2"/>
              </a:solidFill>
              <a:miter lim="800000"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Hoja1!$E$174</c:f>
              <c:numCache>
                <c:formatCode>0%</c:formatCode>
                <c:ptCount val="1"/>
                <c:pt idx="0">
                  <c:v>0.28000000000000003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C4A-4E24-9C79-3C8FC8CF268E}"/>
            </c:ext>
          </c:extLst>
        </c:ser>
        <c:ser>
          <c:idx val="2"/>
          <c:order val="2"/>
          <c:tx>
            <c:strRef>
              <c:f>Hoja1!$D$175</c:f>
              <c:strCache>
                <c:ptCount val="1"/>
                <c:pt idx="0">
                  <c:v>Aceptable</c:v>
                </c:pt>
              </c:strCache>
            </c:strRef>
          </c:tx>
          <c:spPr>
            <a:noFill/>
            <a:ln w="25400" cap="flat" cmpd="sng" algn="ctr">
              <a:solidFill>
                <a:schemeClr val="accent3"/>
              </a:solidFill>
              <a:miter lim="800000"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Hoja1!$E$175</c:f>
              <c:numCache>
                <c:formatCode>0%</c:formatCode>
                <c:ptCount val="1"/>
                <c:pt idx="0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C4A-4E24-9C79-3C8FC8CF268E}"/>
            </c:ext>
          </c:extLst>
        </c:ser>
        <c:ser>
          <c:idx val="3"/>
          <c:order val="3"/>
          <c:tx>
            <c:strRef>
              <c:f>Hoja1!$D$176</c:f>
              <c:strCache>
                <c:ptCount val="1"/>
                <c:pt idx="0">
                  <c:v>Insatisfecho</c:v>
                </c:pt>
              </c:strCache>
            </c:strRef>
          </c:tx>
          <c:spPr>
            <a:noFill/>
            <a:ln w="25400" cap="flat" cmpd="sng" algn="ctr">
              <a:solidFill>
                <a:schemeClr val="accent4"/>
              </a:solidFill>
              <a:miter lim="800000"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Hoja1!$E$176</c:f>
              <c:numCache>
                <c:formatCode>0%</c:formatCode>
                <c:ptCount val="1"/>
                <c:pt idx="0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C4A-4E24-9C79-3C8FC8CF268E}"/>
            </c:ext>
          </c:extLst>
        </c:ser>
        <c:ser>
          <c:idx val="4"/>
          <c:order val="4"/>
          <c:tx>
            <c:strRef>
              <c:f>Hoja1!$D$177</c:f>
              <c:strCache>
                <c:ptCount val="1"/>
                <c:pt idx="0">
                  <c:v>Muy Insatisfecho</c:v>
                </c:pt>
              </c:strCache>
            </c:strRef>
          </c:tx>
          <c:spPr>
            <a:noFill/>
            <a:ln w="25400" cap="flat" cmpd="sng" algn="ctr">
              <a:solidFill>
                <a:schemeClr val="accent5"/>
              </a:solidFill>
              <a:miter lim="800000"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Hoja1!$E$177</c:f>
              <c:numCache>
                <c:formatCode>0%</c:formatCode>
                <c:ptCount val="1"/>
                <c:pt idx="0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C4A-4E24-9C79-3C8FC8CF268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27"/>
        <c:overlap val="-48"/>
        <c:axId val="1476526736"/>
        <c:axId val="1477004320"/>
      </c:barChart>
      <c:catAx>
        <c:axId val="147652673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477004320"/>
        <c:crosses val="autoZero"/>
        <c:auto val="1"/>
        <c:lblAlgn val="ctr"/>
        <c:lblOffset val="100"/>
        <c:noMultiLvlLbl val="0"/>
      </c:catAx>
      <c:valAx>
        <c:axId val="1477004320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476526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Vert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Vert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24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35000"/>
          <a:lumOff val="65000"/>
        </a:schemeClr>
      </a:solidFill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/>
    <cs:effectRef idx="0"/>
    <cs:fontRef idx="minor">
      <a:schemeClr val="dk1"/>
    </cs:fontRef>
    <cs:spPr>
      <a:noFill/>
      <a:ln w="25400" cap="flat" cmpd="sng" algn="ctr">
        <a:solidFill>
          <a:schemeClr val="phClr"/>
        </a:solidFill>
        <a:miter lim="800000"/>
      </a:ln>
    </cs:spPr>
  </cs:dataPoint>
  <cs:dataPoint3D>
    <cs:lnRef idx="0">
      <cs:styleClr val="auto"/>
    </cs:lnRef>
    <cs:fillRef idx="0">
      <cs:styleClr val="auto"/>
    </cs:fillRef>
    <cs:effectRef idx="0"/>
    <cs:fontRef idx="minor">
      <a:schemeClr val="dk1"/>
    </cs:fontRef>
    <cs:spPr>
      <a:ln w="19050" cap="flat" cmpd="sng" algn="ctr">
        <a:solidFill>
          <a:schemeClr val="phClr"/>
        </a:solidFill>
        <a:miter lim="800000"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1"/>
    <cs:effectRef idx="0"/>
    <cs:fontRef idx="minor">
      <a:schemeClr val="tx1"/>
    </cs:fontRef>
    <cs:spPr>
      <a:ln w="9525">
        <a:solidFill>
          <a:schemeClr val="phClr"/>
        </a:solidFill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0" kern="1200" cap="none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picture containing person&#10;&#10;Description automatically generated">
            <a:extLst>
              <a:ext uri="{FF2B5EF4-FFF2-40B4-BE49-F238E27FC236}">
                <a16:creationId xmlns:a16="http://schemas.microsoft.com/office/drawing/2014/main" id="{6F4EBE76-737B-C84B-B6DF-775DA355A54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4524D00-0B62-7A47-B758-C26456EE009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40228" y="1168082"/>
            <a:ext cx="4530635" cy="1823311"/>
          </a:xfrm>
        </p:spPr>
        <p:txBody>
          <a:bodyPr anchor="b"/>
          <a:lstStyle>
            <a:lvl1pPr algn="ctr">
              <a:defRPr sz="6000" b="1" i="0" baseline="0">
                <a:latin typeface="Calibri" panose="020F0502020204030204" pitchFamily="34" charset="0"/>
              </a:defRPr>
            </a:lvl1pPr>
          </a:lstStyle>
          <a:p>
            <a:r>
              <a:rPr lang="en-US" dirty="0" err="1"/>
              <a:t>asasas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AF08B8-DACF-6C4E-B242-4AA887434EA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40227" y="3880129"/>
            <a:ext cx="4530635" cy="59767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err="1"/>
              <a:t>sasasasas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748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210A0216-36AF-254E-8D83-FA18CD99465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C89C84C-A2BB-1341-B906-331A1E6F5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215554" cy="1325563"/>
          </a:xfrm>
        </p:spPr>
        <p:txBody>
          <a:bodyPr/>
          <a:lstStyle>
            <a:lvl1pPr>
              <a:defRPr b="1" i="0" baseline="0">
                <a:solidFill>
                  <a:srgbClr val="133E65"/>
                </a:solidFill>
                <a:latin typeface="Calibri" panose="020F050202020403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56E383-7093-0144-847B-EB2A50D57E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70588" y="1931133"/>
            <a:ext cx="8050823" cy="3898167"/>
          </a:xfrm>
        </p:spPr>
        <p:txBody>
          <a:bodyPr/>
          <a:lstStyle>
            <a:lvl1pPr marL="0" indent="0">
              <a:buNone/>
              <a:defRPr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1176537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B2641E7D-243C-3545-AFDB-306F815D070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1355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7285E6-A7E0-7B42-849E-C28D8D0BE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060009-25B8-694D-9BAD-809F574903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C6133D-98C7-4C4E-B2E8-3A5C9CBC69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45975E-6A70-714C-97E4-A68B379B0A4B}" type="datetimeFigureOut">
              <a:rPr lang="en-US" smtClean="0"/>
              <a:t>10/16/2019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DB00D-A8E9-E74E-A8A9-D579C54A0D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95FB86-7F61-7F4F-8E3E-1A12C8839B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FC434-C39E-044D-87C8-CE454472249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131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F2A62A-20CC-2844-8ED3-E3EDACBF57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25836" y="608202"/>
            <a:ext cx="6476301" cy="3678571"/>
          </a:xfrm>
        </p:spPr>
        <p:txBody>
          <a:bodyPr>
            <a:normAutofit fontScale="90000"/>
          </a:bodyPr>
          <a:lstStyle/>
          <a:p>
            <a:r>
              <a:rPr lang="es-CO" b="1" dirty="0">
                <a:latin typeface="Palatino Linotype" panose="02040502050505030304" pitchFamily="18" charset="0"/>
                <a:cs typeface="Calibri" panose="020F0502020204030204" pitchFamily="34" charset="0"/>
              </a:rPr>
              <a:t>Informe de resultados encuesta </a:t>
            </a:r>
            <a:r>
              <a:rPr lang="es-CO" dirty="0">
                <a:latin typeface="Palatino Linotype" panose="02040502050505030304" pitchFamily="18" charset="0"/>
                <a:cs typeface="Calibri" panose="020F0502020204030204" pitchFamily="34" charset="0"/>
              </a:rPr>
              <a:t>percepción</a:t>
            </a:r>
            <a:r>
              <a:rPr lang="es-CO" b="1" dirty="0">
                <a:latin typeface="Palatino Linotype" panose="02040502050505030304" pitchFamily="18" charset="0"/>
                <a:cs typeface="Calibri" panose="020F0502020204030204" pitchFamily="34" charset="0"/>
              </a:rPr>
              <a:t> ciudadana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6F0F97-FB6C-E840-BD40-3F8274D6DB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0060" y="4931912"/>
            <a:ext cx="5561900" cy="1317885"/>
          </a:xfrm>
        </p:spPr>
        <p:txBody>
          <a:bodyPr>
            <a:normAutofit fontScale="92500"/>
          </a:bodyPr>
          <a:lstStyle/>
          <a:p>
            <a:r>
              <a:rPr lang="es-CO" dirty="0">
                <a:latin typeface="Palatino Linotype" panose="02040502050505030304" pitchFamily="18" charset="0"/>
              </a:rPr>
              <a:t>Primer Semestre de 2019</a:t>
            </a:r>
          </a:p>
          <a:p>
            <a:r>
              <a:rPr lang="es-CO" dirty="0">
                <a:latin typeface="Palatino Linotype" panose="02040502050505030304" pitchFamily="18" charset="0"/>
              </a:rPr>
              <a:t>Departamento de Atención la Ciudadano</a:t>
            </a:r>
          </a:p>
          <a:p>
            <a:r>
              <a:rPr lang="es-CO" dirty="0">
                <a:latin typeface="Palatino Linotype" panose="02040502050505030304" pitchFamily="18" charset="0"/>
              </a:rPr>
              <a:t>Secretaría</a:t>
            </a:r>
            <a:r>
              <a:rPr lang="en-US" dirty="0">
                <a:latin typeface="Palatino Linotype" panose="02040502050505030304" pitchFamily="18" charset="0"/>
              </a:rPr>
              <a:t> </a:t>
            </a:r>
            <a:r>
              <a:rPr lang="es-CO" dirty="0">
                <a:latin typeface="Palatino Linotype" panose="02040502050505030304" pitchFamily="18" charset="0"/>
              </a:rPr>
              <a:t>Ejecutiva</a:t>
            </a:r>
          </a:p>
        </p:txBody>
      </p:sp>
    </p:spTree>
    <p:extLst>
      <p:ext uri="{BB962C8B-B14F-4D97-AF65-F5344CB8AC3E}">
        <p14:creationId xmlns:p14="http://schemas.microsoft.com/office/powerpoint/2010/main" val="4193752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lipse 8">
            <a:extLst>
              <a:ext uri="{FF2B5EF4-FFF2-40B4-BE49-F238E27FC236}">
                <a16:creationId xmlns:a16="http://schemas.microsoft.com/office/drawing/2014/main" id="{2EC919B8-01E3-482A-A350-B93492CC366C}"/>
              </a:ext>
            </a:extLst>
          </p:cNvPr>
          <p:cNvSpPr/>
          <p:nvPr/>
        </p:nvSpPr>
        <p:spPr>
          <a:xfrm>
            <a:off x="1018932" y="1873475"/>
            <a:ext cx="352337" cy="377504"/>
          </a:xfrm>
          <a:prstGeom prst="ellipse">
            <a:avLst/>
          </a:prstGeom>
          <a:noFill/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dirty="0"/>
              <a:t>1</a:t>
            </a:r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E7CDE4AF-8F1D-4DDC-A7AE-EC64DC81F30D}"/>
              </a:ext>
            </a:extLst>
          </p:cNvPr>
          <p:cNvSpPr/>
          <p:nvPr/>
        </p:nvSpPr>
        <p:spPr>
          <a:xfrm>
            <a:off x="1018933" y="2408571"/>
            <a:ext cx="352337" cy="377504"/>
          </a:xfrm>
          <a:prstGeom prst="ellipse">
            <a:avLst/>
          </a:prstGeom>
          <a:noFill/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dirty="0"/>
              <a:t>2</a:t>
            </a:r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D354B7B4-DE88-455D-840D-4744303E8B9F}"/>
              </a:ext>
            </a:extLst>
          </p:cNvPr>
          <p:cNvSpPr/>
          <p:nvPr/>
        </p:nvSpPr>
        <p:spPr>
          <a:xfrm>
            <a:off x="1018934" y="2959198"/>
            <a:ext cx="352337" cy="377504"/>
          </a:xfrm>
          <a:prstGeom prst="ellipse">
            <a:avLst/>
          </a:prstGeom>
          <a:noFill/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dirty="0"/>
              <a:t>3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3E18D930-F5D1-450B-8471-EA4D71ECEDC3}"/>
              </a:ext>
            </a:extLst>
          </p:cNvPr>
          <p:cNvSpPr txBox="1"/>
          <p:nvPr/>
        </p:nvSpPr>
        <p:spPr>
          <a:xfrm>
            <a:off x="1371270" y="1886784"/>
            <a:ext cx="2617365" cy="3775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>
                <a:latin typeface="Palatino Linotype" panose="02040502050505030304" pitchFamily="18" charset="0"/>
              </a:rPr>
              <a:t>Introducción. 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70347C1-090A-4B19-9E3E-81061D24857E}"/>
              </a:ext>
            </a:extLst>
          </p:cNvPr>
          <p:cNvSpPr txBox="1"/>
          <p:nvPr/>
        </p:nvSpPr>
        <p:spPr>
          <a:xfrm>
            <a:off x="1371273" y="3539828"/>
            <a:ext cx="5063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>
                <a:latin typeface="Palatino Linotype" panose="02040502050505030304" pitchFamily="18" charset="0"/>
              </a:rPr>
              <a:t>Respuesta encuesta de percepción del servicio. </a:t>
            </a:r>
          </a:p>
        </p:txBody>
      </p:sp>
      <p:sp>
        <p:nvSpPr>
          <p:cNvPr id="10" name="Título 4">
            <a:extLst>
              <a:ext uri="{FF2B5EF4-FFF2-40B4-BE49-F238E27FC236}">
                <a16:creationId xmlns:a16="http://schemas.microsoft.com/office/drawing/2014/main" id="{758BE734-73EC-47C4-8962-14C9DA649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0807" y="501652"/>
            <a:ext cx="2074985" cy="883383"/>
          </a:xfrm>
        </p:spPr>
        <p:txBody>
          <a:bodyPr/>
          <a:lstStyle/>
          <a:p>
            <a:pPr algn="ctr"/>
            <a:r>
              <a:rPr lang="es-CO" dirty="0">
                <a:latin typeface="Palatino Linotype" panose="02040502050505030304" pitchFamily="18" charset="0"/>
              </a:rPr>
              <a:t>Índice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E75E54C7-BA3C-49B1-9C52-62CEDA673D1F}"/>
              </a:ext>
            </a:extLst>
          </p:cNvPr>
          <p:cNvSpPr txBox="1"/>
          <p:nvPr/>
        </p:nvSpPr>
        <p:spPr>
          <a:xfrm>
            <a:off x="1371269" y="2459379"/>
            <a:ext cx="4495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>
                <a:latin typeface="Palatino Linotype" panose="02040502050505030304" pitchFamily="18" charset="0"/>
              </a:rPr>
              <a:t>Registro de Población.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E653AB23-6019-4C0B-8CEC-EC3A850D5A17}"/>
              </a:ext>
            </a:extLst>
          </p:cNvPr>
          <p:cNvSpPr txBox="1"/>
          <p:nvPr/>
        </p:nvSpPr>
        <p:spPr>
          <a:xfrm>
            <a:off x="1371275" y="3004219"/>
            <a:ext cx="4495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>
                <a:latin typeface="Palatino Linotype" panose="02040502050505030304" pitchFamily="18" charset="0"/>
              </a:rPr>
              <a:t>Tipificación del Ciudadano.</a:t>
            </a:r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D4420A9C-7CB1-430C-BAA6-6ACB69A5F788}"/>
              </a:ext>
            </a:extLst>
          </p:cNvPr>
          <p:cNvSpPr/>
          <p:nvPr/>
        </p:nvSpPr>
        <p:spPr>
          <a:xfrm>
            <a:off x="1018935" y="3519597"/>
            <a:ext cx="352337" cy="377504"/>
          </a:xfrm>
          <a:prstGeom prst="ellipse">
            <a:avLst/>
          </a:prstGeom>
          <a:noFill/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dirty="0"/>
              <a:t>4</a:t>
            </a:r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33DD84E9-9897-45B5-9536-7FAEDB7F357D}"/>
              </a:ext>
            </a:extLst>
          </p:cNvPr>
          <p:cNvSpPr/>
          <p:nvPr/>
        </p:nvSpPr>
        <p:spPr>
          <a:xfrm>
            <a:off x="1018940" y="4064646"/>
            <a:ext cx="352337" cy="377504"/>
          </a:xfrm>
          <a:prstGeom prst="ellipse">
            <a:avLst/>
          </a:prstGeom>
          <a:noFill/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dirty="0"/>
              <a:t>5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5B74EA2B-C5C5-443A-824A-B60317B93CCB}"/>
              </a:ext>
            </a:extLst>
          </p:cNvPr>
          <p:cNvSpPr txBox="1"/>
          <p:nvPr/>
        </p:nvSpPr>
        <p:spPr>
          <a:xfrm>
            <a:off x="1371277" y="4084668"/>
            <a:ext cx="5063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>
                <a:latin typeface="Palatino Linotype" panose="02040502050505030304" pitchFamily="18" charset="0"/>
              </a:rPr>
              <a:t>Conclusiones </a:t>
            </a:r>
          </a:p>
        </p:txBody>
      </p:sp>
    </p:spTree>
    <p:extLst>
      <p:ext uri="{BB962C8B-B14F-4D97-AF65-F5344CB8AC3E}">
        <p14:creationId xmlns:p14="http://schemas.microsoft.com/office/powerpoint/2010/main" val="761115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FFCF9C80-9E20-4255-BADA-6425EC900C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1261941"/>
            <a:ext cx="7215554" cy="883383"/>
          </a:xfrm>
        </p:spPr>
        <p:txBody>
          <a:bodyPr/>
          <a:lstStyle/>
          <a:p>
            <a:r>
              <a:rPr lang="es-CO" dirty="0">
                <a:latin typeface="Palatino Linotype" panose="02040502050505030304" pitchFamily="18" charset="0"/>
              </a:rPr>
              <a:t>1.Introducción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5893B87A-89A1-42C7-A079-0F28F102B975}"/>
              </a:ext>
            </a:extLst>
          </p:cNvPr>
          <p:cNvSpPr txBox="1"/>
          <p:nvPr/>
        </p:nvSpPr>
        <p:spPr>
          <a:xfrm>
            <a:off x="2853064" y="2445494"/>
            <a:ext cx="820765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dirty="0">
                <a:latin typeface="Palatino Linotype" panose="02040502050505030304" pitchFamily="18" charset="0"/>
              </a:rPr>
              <a:t>Con el objeto de asegurar un optimo, eficiente, trasparente y participativo servicio a nuestros titulares de derecho y ciudadanía en general, el Departamento de Atención al Ciudadano establece herramientas de medición para evaluar la calidad de la atención brindada por los servidores a través del  canal presencial.</a:t>
            </a:r>
          </a:p>
          <a:p>
            <a:pPr algn="just"/>
            <a:endParaRPr lang="es-CO" dirty="0">
              <a:latin typeface="Palatino Linotype" panose="02040502050505030304" pitchFamily="18" charset="0"/>
            </a:endParaRPr>
          </a:p>
          <a:p>
            <a:pPr algn="just"/>
            <a:r>
              <a:rPr lang="es-CO" dirty="0">
                <a:latin typeface="Palatino Linotype" panose="02040502050505030304" pitchFamily="18" charset="0"/>
              </a:rPr>
              <a:t>Conocer la percepción que tienen los ciudadanos es fundamental para implementar acciones de mejora que permitan la toma de decisiones, que  contribuyan a garantizar y promover la participación ciudadana. 	</a:t>
            </a:r>
          </a:p>
        </p:txBody>
      </p:sp>
    </p:spTree>
    <p:extLst>
      <p:ext uri="{BB962C8B-B14F-4D97-AF65-F5344CB8AC3E}">
        <p14:creationId xmlns:p14="http://schemas.microsoft.com/office/powerpoint/2010/main" val="4099154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6FBB85-3598-4A96-BB1D-36E44C250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75976" y="294022"/>
            <a:ext cx="6309220" cy="1325563"/>
          </a:xfrm>
        </p:spPr>
        <p:txBody>
          <a:bodyPr/>
          <a:lstStyle/>
          <a:p>
            <a:r>
              <a:rPr lang="es-CO" dirty="0">
                <a:latin typeface="Palatino Linotype" panose="02040502050505030304" pitchFamily="18" charset="0"/>
              </a:rPr>
              <a:t>2.Registro de Población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5AC2EB6-0B2D-41D4-A58B-6CCA438C97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7927" y="2927758"/>
            <a:ext cx="5868866" cy="2119431"/>
          </a:xfrm>
        </p:spPr>
        <p:txBody>
          <a:bodyPr>
            <a:normAutofit/>
          </a:bodyPr>
          <a:lstStyle/>
          <a:p>
            <a:pPr algn="just"/>
            <a:r>
              <a:rPr lang="es-CO" sz="2000" dirty="0">
                <a:latin typeface="Palatino Linotype" panose="02040502050505030304" pitchFamily="18" charset="0"/>
              </a:rPr>
              <a:t>La encuesta se aplicó a los ciudadanos que utilizaron el canal presencial durante los 5 primeros meses del año 2019, enviando  correos electrónicos a  437 email, dando respuesta 101 ciudadanos correspondientes al 23% de los encuestados.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F92DC03A-8C4B-491B-B2D8-9BB40EA24E6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505" t="7395" r="25918" b="7431"/>
          <a:stretch/>
        </p:blipFill>
        <p:spPr>
          <a:xfrm>
            <a:off x="7642355" y="2341199"/>
            <a:ext cx="3172182" cy="243383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768672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C3667E-63A0-46F1-946D-68C7DD61A1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198" y="230901"/>
            <a:ext cx="7844406" cy="1325563"/>
          </a:xfrm>
        </p:spPr>
        <p:txBody>
          <a:bodyPr>
            <a:normAutofit/>
          </a:bodyPr>
          <a:lstStyle/>
          <a:p>
            <a:pPr algn="ctr"/>
            <a:r>
              <a:rPr lang="es-CO" dirty="0">
                <a:latin typeface="Palatino Linotype" panose="02040502050505030304" pitchFamily="18" charset="0"/>
              </a:rPr>
              <a:t>3.Tipificación del Ciudadano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59029A5-6029-4979-9E6C-71DF182FC5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88824" y="1710693"/>
            <a:ext cx="4166530" cy="1522295"/>
          </a:xfrm>
        </p:spPr>
        <p:txBody>
          <a:bodyPr>
            <a:noAutofit/>
          </a:bodyPr>
          <a:lstStyle/>
          <a:p>
            <a:pPr algn="just"/>
            <a:r>
              <a:rPr lang="es-CO" sz="1800" dirty="0">
                <a:latin typeface="Palatino Linotype" panose="02040502050505030304" pitchFamily="18" charset="0"/>
              </a:rPr>
              <a:t>La variable demográfica de la población encuestada, revela resultados cuyo comportamiento de participación es de un 68 % para genero masculino y un 31% para el femenino.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D50B78EE-32DB-4B65-BEAD-7E37B9FDFD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200636"/>
              </p:ext>
            </p:extLst>
          </p:nvPr>
        </p:nvGraphicFramePr>
        <p:xfrm>
          <a:off x="1664732" y="1710693"/>
          <a:ext cx="3838446" cy="15222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Marcador de contenido 2">
            <a:extLst>
              <a:ext uri="{FF2B5EF4-FFF2-40B4-BE49-F238E27FC236}">
                <a16:creationId xmlns:a16="http://schemas.microsoft.com/office/drawing/2014/main" id="{ED399F8A-74AE-4D9A-98BC-726C3DC80C29}"/>
              </a:ext>
            </a:extLst>
          </p:cNvPr>
          <p:cNvSpPr txBox="1">
            <a:spLocks/>
          </p:cNvSpPr>
          <p:nvPr/>
        </p:nvSpPr>
        <p:spPr>
          <a:xfrm>
            <a:off x="1664731" y="4094525"/>
            <a:ext cx="4266285" cy="180293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O" sz="1800" dirty="0">
                <a:latin typeface="Palatino Linotype" panose="02040502050505030304" pitchFamily="18" charset="0"/>
              </a:rPr>
              <a:t>El 78% de los ciudadanos encuestados se encuentran en etapa de adultez, el 19% que respondió corresponde a Personas Mayores y un 3% a jóvenes. Lo que revela que la población que se encuentra en el ciclo de vida de adultez es la que frecuenta la JEP. </a:t>
            </a:r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2B02CE7D-0BF3-4698-86F6-129344DD2A7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5088466"/>
              </p:ext>
            </p:extLst>
          </p:nvPr>
        </p:nvGraphicFramePr>
        <p:xfrm>
          <a:off x="6762602" y="3232988"/>
          <a:ext cx="4092752" cy="23825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067717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4">
            <a:extLst>
              <a:ext uri="{FF2B5EF4-FFF2-40B4-BE49-F238E27FC236}">
                <a16:creationId xmlns:a16="http://schemas.microsoft.com/office/drawing/2014/main" id="{0B4F2773-2BA9-4319-AF20-C9B712F59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3099"/>
            <a:ext cx="10635762" cy="883383"/>
          </a:xfrm>
        </p:spPr>
        <p:txBody>
          <a:bodyPr/>
          <a:lstStyle/>
          <a:p>
            <a:pPr algn="r"/>
            <a:r>
              <a:rPr lang="es-CO" dirty="0">
                <a:latin typeface="Palatino Linotype" panose="02040502050505030304" pitchFamily="18" charset="0"/>
              </a:rPr>
              <a:t>4.Encuesta de percepción del servicio</a:t>
            </a:r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5679D055-31B6-4F80-8DB2-D499F7B00458}"/>
              </a:ext>
            </a:extLst>
          </p:cNvPr>
          <p:cNvSpPr/>
          <p:nvPr/>
        </p:nvSpPr>
        <p:spPr>
          <a:xfrm>
            <a:off x="301572" y="1248509"/>
            <a:ext cx="2222205" cy="525318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latin typeface="Palatino Linotype" panose="02040502050505030304" pitchFamily="18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799F12C1-A4FB-44EF-B938-84FD46829051}"/>
              </a:ext>
            </a:extLst>
          </p:cNvPr>
          <p:cNvSpPr txBox="1"/>
          <p:nvPr/>
        </p:nvSpPr>
        <p:spPr>
          <a:xfrm>
            <a:off x="660419" y="1694053"/>
            <a:ext cx="15045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>
                <a:latin typeface="Palatino Linotype" panose="02040502050505030304" pitchFamily="18" charset="0"/>
              </a:rPr>
              <a:t>Clasificación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F0F5F143-C64D-419B-B092-5C2FB683C968}"/>
              </a:ext>
            </a:extLst>
          </p:cNvPr>
          <p:cNvSpPr txBox="1"/>
          <p:nvPr/>
        </p:nvSpPr>
        <p:spPr>
          <a:xfrm>
            <a:off x="507577" y="2548763"/>
            <a:ext cx="1870000" cy="42396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CO" sz="1600" b="1" dirty="0">
                <a:latin typeface="Palatino Linotype" panose="02040502050505030304" pitchFamily="18" charset="0"/>
              </a:rPr>
              <a:t>Muy Satisfecho 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BF562D18-AEF6-4D72-9861-E4C0C657A7CC}"/>
              </a:ext>
            </a:extLst>
          </p:cNvPr>
          <p:cNvSpPr txBox="1"/>
          <p:nvPr/>
        </p:nvSpPr>
        <p:spPr>
          <a:xfrm>
            <a:off x="507577" y="3117630"/>
            <a:ext cx="1870000" cy="42396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 anchor="b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CO" sz="1600" b="1" dirty="0">
                <a:latin typeface="Palatino Linotype" panose="02040502050505030304" pitchFamily="18" charset="0"/>
              </a:rPr>
              <a:t>Satisfecho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8CB2751C-6E3C-4D4F-82D6-5C342048AC47}"/>
              </a:ext>
            </a:extLst>
          </p:cNvPr>
          <p:cNvSpPr txBox="1"/>
          <p:nvPr/>
        </p:nvSpPr>
        <p:spPr>
          <a:xfrm>
            <a:off x="535489" y="4830096"/>
            <a:ext cx="1870000" cy="42396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CO" sz="1600" b="1" dirty="0">
                <a:latin typeface="Palatino Linotype" panose="02040502050505030304" pitchFamily="18" charset="0"/>
              </a:rPr>
              <a:t>Muy Insatisfecho 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05E7671B-8657-40F2-82EB-9157083B86B0}"/>
              </a:ext>
            </a:extLst>
          </p:cNvPr>
          <p:cNvSpPr txBox="1"/>
          <p:nvPr/>
        </p:nvSpPr>
        <p:spPr>
          <a:xfrm>
            <a:off x="535489" y="4248394"/>
            <a:ext cx="1854051" cy="464871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CO" sz="1600" b="1" dirty="0">
                <a:latin typeface="Palatino Linotype" panose="02040502050505030304" pitchFamily="18" charset="0"/>
              </a:rPr>
              <a:t>Insatisfecho</a:t>
            </a:r>
            <a:r>
              <a:rPr lang="es-CO" dirty="0"/>
              <a:t> 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E88FB187-41D6-4D88-9A8C-45AFE40E5C64}"/>
              </a:ext>
            </a:extLst>
          </p:cNvPr>
          <p:cNvSpPr txBox="1"/>
          <p:nvPr/>
        </p:nvSpPr>
        <p:spPr>
          <a:xfrm>
            <a:off x="507577" y="3659214"/>
            <a:ext cx="1870000" cy="42396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 anchor="b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CO" sz="1600" b="1" dirty="0">
                <a:latin typeface="Palatino Linotype" panose="02040502050505030304" pitchFamily="18" charset="0"/>
              </a:rPr>
              <a:t>Aceptable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CCC389E3-9682-4979-82B5-34ECF0B01280}"/>
              </a:ext>
            </a:extLst>
          </p:cNvPr>
          <p:cNvSpPr txBox="1"/>
          <p:nvPr/>
        </p:nvSpPr>
        <p:spPr>
          <a:xfrm>
            <a:off x="535489" y="5420067"/>
            <a:ext cx="1870000" cy="42396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CO" sz="1600" b="1" dirty="0">
                <a:latin typeface="Palatino Linotype" panose="02040502050505030304" pitchFamily="18" charset="0"/>
              </a:rPr>
              <a:t>Total</a:t>
            </a:r>
          </a:p>
        </p:txBody>
      </p:sp>
      <p:sp>
        <p:nvSpPr>
          <p:cNvPr id="18" name="Rectángulo: esquinas redondeadas 17">
            <a:extLst>
              <a:ext uri="{FF2B5EF4-FFF2-40B4-BE49-F238E27FC236}">
                <a16:creationId xmlns:a16="http://schemas.microsoft.com/office/drawing/2014/main" id="{5E3D2F72-3927-445A-9BDA-218364338063}"/>
              </a:ext>
            </a:extLst>
          </p:cNvPr>
          <p:cNvSpPr/>
          <p:nvPr/>
        </p:nvSpPr>
        <p:spPr>
          <a:xfrm>
            <a:off x="2692959" y="1235741"/>
            <a:ext cx="1744843" cy="5252249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latin typeface="Palatino Linotype" panose="02040502050505030304" pitchFamily="18" charset="0"/>
            </a:endParaRPr>
          </a:p>
        </p:txBody>
      </p:sp>
      <p:sp>
        <p:nvSpPr>
          <p:cNvPr id="19" name="Rectángulo: esquinas redondeadas 18">
            <a:extLst>
              <a:ext uri="{FF2B5EF4-FFF2-40B4-BE49-F238E27FC236}">
                <a16:creationId xmlns:a16="http://schemas.microsoft.com/office/drawing/2014/main" id="{406A2961-F446-4F3C-A7D6-B3EED13FCF13}"/>
              </a:ext>
            </a:extLst>
          </p:cNvPr>
          <p:cNvSpPr/>
          <p:nvPr/>
        </p:nvSpPr>
        <p:spPr>
          <a:xfrm>
            <a:off x="4564920" y="1248508"/>
            <a:ext cx="1744843" cy="5252249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latin typeface="Palatino Linotype" panose="02040502050505030304" pitchFamily="18" charset="0"/>
            </a:endParaRPr>
          </a:p>
        </p:txBody>
      </p:sp>
      <p:sp>
        <p:nvSpPr>
          <p:cNvPr id="20" name="Rectángulo: esquinas redondeadas 19">
            <a:extLst>
              <a:ext uri="{FF2B5EF4-FFF2-40B4-BE49-F238E27FC236}">
                <a16:creationId xmlns:a16="http://schemas.microsoft.com/office/drawing/2014/main" id="{57FA63C3-037E-46EC-933E-14813CA6B8EB}"/>
              </a:ext>
            </a:extLst>
          </p:cNvPr>
          <p:cNvSpPr/>
          <p:nvPr/>
        </p:nvSpPr>
        <p:spPr>
          <a:xfrm>
            <a:off x="6412147" y="1275505"/>
            <a:ext cx="1744842" cy="5253189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latin typeface="Palatino Linotype" panose="02040502050505030304" pitchFamily="18" charset="0"/>
            </a:endParaRPr>
          </a:p>
        </p:txBody>
      </p:sp>
      <p:sp>
        <p:nvSpPr>
          <p:cNvPr id="21" name="Rectángulo: esquinas redondeadas 20">
            <a:extLst>
              <a:ext uri="{FF2B5EF4-FFF2-40B4-BE49-F238E27FC236}">
                <a16:creationId xmlns:a16="http://schemas.microsoft.com/office/drawing/2014/main" id="{483FA6B5-81B9-46B7-A64D-00F7A2496342}"/>
              </a:ext>
            </a:extLst>
          </p:cNvPr>
          <p:cNvSpPr/>
          <p:nvPr/>
        </p:nvSpPr>
        <p:spPr>
          <a:xfrm>
            <a:off x="8315350" y="1248509"/>
            <a:ext cx="1744842" cy="525318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latin typeface="Palatino Linotype" panose="02040502050505030304" pitchFamily="18" charset="0"/>
            </a:endParaRPr>
          </a:p>
        </p:txBody>
      </p:sp>
      <p:sp>
        <p:nvSpPr>
          <p:cNvPr id="22" name="Rectángulo: esquinas redondeadas 21">
            <a:extLst>
              <a:ext uri="{FF2B5EF4-FFF2-40B4-BE49-F238E27FC236}">
                <a16:creationId xmlns:a16="http://schemas.microsoft.com/office/drawing/2014/main" id="{72F321AC-28FC-439B-A37B-226F3080808C}"/>
              </a:ext>
            </a:extLst>
          </p:cNvPr>
          <p:cNvSpPr/>
          <p:nvPr/>
        </p:nvSpPr>
        <p:spPr>
          <a:xfrm>
            <a:off x="10186734" y="1262828"/>
            <a:ext cx="1744842" cy="5252249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latin typeface="Palatino Linotype" panose="02040502050505030304" pitchFamily="18" charset="0"/>
            </a:endParaRP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2E4F88FD-A50D-496B-AF77-A759B089A02D}"/>
              </a:ext>
            </a:extLst>
          </p:cNvPr>
          <p:cNvSpPr txBox="1"/>
          <p:nvPr/>
        </p:nvSpPr>
        <p:spPr>
          <a:xfrm>
            <a:off x="2734342" y="1383228"/>
            <a:ext cx="16361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400" dirty="0">
                <a:latin typeface="Palatino Linotype" panose="02040502050505030304" pitchFamily="18" charset="0"/>
              </a:rPr>
              <a:t>El tiempo de espera antes de recibir el servicio fue adecuado: 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7D948DAB-F5B7-40E5-A489-3874501956A7}"/>
              </a:ext>
            </a:extLst>
          </p:cNvPr>
          <p:cNvSpPr txBox="1"/>
          <p:nvPr/>
        </p:nvSpPr>
        <p:spPr>
          <a:xfrm>
            <a:off x="4584469" y="1296620"/>
            <a:ext cx="170574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400" dirty="0">
                <a:latin typeface="Palatino Linotype" panose="02040502050505030304" pitchFamily="18" charset="0"/>
              </a:rPr>
              <a:t>El servidor público que le brindó el servicio le trasmitió confianza y buen trato :</a:t>
            </a:r>
            <a:endParaRPr lang="es-CO" sz="1400" dirty="0"/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DB318E64-654E-4989-9581-99640A881F90}"/>
              </a:ext>
            </a:extLst>
          </p:cNvPr>
          <p:cNvSpPr txBox="1"/>
          <p:nvPr/>
        </p:nvSpPr>
        <p:spPr>
          <a:xfrm>
            <a:off x="6400748" y="1293943"/>
            <a:ext cx="17057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400" dirty="0">
                <a:latin typeface="Palatino Linotype" panose="02040502050505030304" pitchFamily="18" charset="0"/>
              </a:rPr>
              <a:t>El servidor público demostró conocimiento de los temas tratados: </a:t>
            </a:r>
            <a:endParaRPr lang="es-CO" sz="1400" dirty="0"/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CD67AE15-1931-4029-A8D0-9903F4DF2F6E}"/>
              </a:ext>
            </a:extLst>
          </p:cNvPr>
          <p:cNvSpPr txBox="1"/>
          <p:nvPr/>
        </p:nvSpPr>
        <p:spPr>
          <a:xfrm>
            <a:off x="8267005" y="1275505"/>
            <a:ext cx="170574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400" dirty="0">
                <a:latin typeface="Palatino Linotype" panose="02040502050505030304" pitchFamily="18" charset="0"/>
              </a:rPr>
              <a:t>La información suministrada fue clara, comprensible y oportuna:</a:t>
            </a:r>
            <a:endParaRPr lang="es-CO" sz="1400" dirty="0"/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63F86250-4FE2-4EDF-893D-551DAE1E8755}"/>
              </a:ext>
            </a:extLst>
          </p:cNvPr>
          <p:cNvSpPr txBox="1"/>
          <p:nvPr/>
        </p:nvSpPr>
        <p:spPr>
          <a:xfrm>
            <a:off x="10167184" y="1296620"/>
            <a:ext cx="170574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400" dirty="0">
                <a:latin typeface="Palatino Linotype" panose="02040502050505030304" pitchFamily="18" charset="0"/>
              </a:rPr>
              <a:t>Considera que el tiempo empleado para responder a su solicitud fue oportuno:</a:t>
            </a:r>
            <a:endParaRPr lang="es-CO" sz="1400" dirty="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79173F97-0DB9-4DE6-9521-1192AEA426D7}"/>
              </a:ext>
            </a:extLst>
          </p:cNvPr>
          <p:cNvSpPr txBox="1"/>
          <p:nvPr/>
        </p:nvSpPr>
        <p:spPr>
          <a:xfrm>
            <a:off x="3219900" y="3106166"/>
            <a:ext cx="696286" cy="42396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CO" sz="1600" b="1" dirty="0">
                <a:latin typeface="Palatino Linotype" panose="02040502050505030304" pitchFamily="18" charset="0"/>
              </a:rPr>
              <a:t>30%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DDD15572-7E38-421E-A2D5-69058B289080}"/>
              </a:ext>
            </a:extLst>
          </p:cNvPr>
          <p:cNvSpPr txBox="1"/>
          <p:nvPr/>
        </p:nvSpPr>
        <p:spPr>
          <a:xfrm>
            <a:off x="3232349" y="2576594"/>
            <a:ext cx="696285" cy="42396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CO" sz="1600" b="1" dirty="0">
                <a:latin typeface="Palatino Linotype" panose="02040502050505030304" pitchFamily="18" charset="0"/>
              </a:rPr>
              <a:t>34%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ACF8F51B-272E-4503-9F3D-22282A36EAB8}"/>
              </a:ext>
            </a:extLst>
          </p:cNvPr>
          <p:cNvSpPr txBox="1"/>
          <p:nvPr/>
        </p:nvSpPr>
        <p:spPr>
          <a:xfrm>
            <a:off x="3232349" y="3654414"/>
            <a:ext cx="696286" cy="42396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CO" sz="1600" b="1" dirty="0">
                <a:latin typeface="Palatino Linotype" panose="02040502050505030304" pitchFamily="18" charset="0"/>
              </a:rPr>
              <a:t>13%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0F49C8C1-B45C-4F42-9CFA-C738E39BDBDF}"/>
              </a:ext>
            </a:extLst>
          </p:cNvPr>
          <p:cNvSpPr txBox="1"/>
          <p:nvPr/>
        </p:nvSpPr>
        <p:spPr>
          <a:xfrm>
            <a:off x="3241310" y="4218740"/>
            <a:ext cx="696286" cy="42396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CO" sz="1600" b="1" dirty="0">
                <a:latin typeface="Palatino Linotype" panose="02040502050505030304" pitchFamily="18" charset="0"/>
              </a:rPr>
              <a:t>12%</a:t>
            </a: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65B67D0C-580B-4D2D-9851-D66F4119A570}"/>
              </a:ext>
            </a:extLst>
          </p:cNvPr>
          <p:cNvSpPr txBox="1"/>
          <p:nvPr/>
        </p:nvSpPr>
        <p:spPr>
          <a:xfrm>
            <a:off x="3232349" y="5395455"/>
            <a:ext cx="696286" cy="42396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CO" sz="1600" b="1" dirty="0">
                <a:latin typeface="Palatino Linotype" panose="02040502050505030304" pitchFamily="18" charset="0"/>
              </a:rPr>
              <a:t>100%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26CEDC55-1094-4B25-A67C-D63460B83F65}"/>
              </a:ext>
            </a:extLst>
          </p:cNvPr>
          <p:cNvSpPr txBox="1"/>
          <p:nvPr/>
        </p:nvSpPr>
        <p:spPr>
          <a:xfrm>
            <a:off x="3219900" y="4826087"/>
            <a:ext cx="696286" cy="42396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CO" sz="1600" b="1" dirty="0">
                <a:latin typeface="Palatino Linotype" panose="02040502050505030304" pitchFamily="18" charset="0"/>
              </a:rPr>
              <a:t>11%</a:t>
            </a: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E6D067FD-71E8-441B-9CC7-F12B7E10E826}"/>
              </a:ext>
            </a:extLst>
          </p:cNvPr>
          <p:cNvSpPr txBox="1"/>
          <p:nvPr/>
        </p:nvSpPr>
        <p:spPr>
          <a:xfrm>
            <a:off x="4977192" y="2576594"/>
            <a:ext cx="696285" cy="42396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CO" sz="1600" b="1" dirty="0">
                <a:latin typeface="Palatino Linotype" panose="02040502050505030304" pitchFamily="18" charset="0"/>
              </a:rPr>
              <a:t>51%</a:t>
            </a: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8AB04ACE-002B-4260-9C99-2FD93A8E00C2}"/>
              </a:ext>
            </a:extLst>
          </p:cNvPr>
          <p:cNvSpPr txBox="1"/>
          <p:nvPr/>
        </p:nvSpPr>
        <p:spPr>
          <a:xfrm>
            <a:off x="4977192" y="3117630"/>
            <a:ext cx="696285" cy="42396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CO" sz="1600" b="1" dirty="0">
                <a:latin typeface="Palatino Linotype" panose="02040502050505030304" pitchFamily="18" charset="0"/>
              </a:rPr>
              <a:t>29%</a:t>
            </a: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B41E143E-220E-40D7-8B94-4E9EED61A096}"/>
              </a:ext>
            </a:extLst>
          </p:cNvPr>
          <p:cNvSpPr txBox="1"/>
          <p:nvPr/>
        </p:nvSpPr>
        <p:spPr>
          <a:xfrm>
            <a:off x="4975718" y="3662651"/>
            <a:ext cx="696286" cy="42396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CO" sz="1600" b="1" dirty="0">
                <a:latin typeface="Palatino Linotype" panose="02040502050505030304" pitchFamily="18" charset="0"/>
              </a:rPr>
              <a:t>12%</a:t>
            </a:r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90DD60A3-CAE1-461E-904E-7ADC48871ABA}"/>
              </a:ext>
            </a:extLst>
          </p:cNvPr>
          <p:cNvSpPr txBox="1"/>
          <p:nvPr/>
        </p:nvSpPr>
        <p:spPr>
          <a:xfrm>
            <a:off x="4977192" y="4266682"/>
            <a:ext cx="696286" cy="42396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CO" sz="1600" b="1" dirty="0">
                <a:latin typeface="Palatino Linotype" panose="02040502050505030304" pitchFamily="18" charset="0"/>
              </a:rPr>
              <a:t>6%</a:t>
            </a: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B79C9598-44AD-40B1-BCFD-53E55412D4F3}"/>
              </a:ext>
            </a:extLst>
          </p:cNvPr>
          <p:cNvSpPr txBox="1"/>
          <p:nvPr/>
        </p:nvSpPr>
        <p:spPr>
          <a:xfrm>
            <a:off x="4978491" y="4826087"/>
            <a:ext cx="696286" cy="42396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CO" sz="1600" b="1" dirty="0">
                <a:latin typeface="Palatino Linotype" panose="02040502050505030304" pitchFamily="18" charset="0"/>
              </a:rPr>
              <a:t>2%</a:t>
            </a: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FC081EB1-DBA1-45D4-B558-51631642CED9}"/>
              </a:ext>
            </a:extLst>
          </p:cNvPr>
          <p:cNvSpPr txBox="1"/>
          <p:nvPr/>
        </p:nvSpPr>
        <p:spPr>
          <a:xfrm>
            <a:off x="4975718" y="5407683"/>
            <a:ext cx="696286" cy="42396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CO" sz="1600" b="1" dirty="0">
                <a:latin typeface="Palatino Linotype" panose="02040502050505030304" pitchFamily="18" charset="0"/>
              </a:rPr>
              <a:t>100%</a:t>
            </a: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3A345FE3-77D4-4985-87A2-897506CD0281}"/>
              </a:ext>
            </a:extLst>
          </p:cNvPr>
          <p:cNvSpPr txBox="1"/>
          <p:nvPr/>
        </p:nvSpPr>
        <p:spPr>
          <a:xfrm>
            <a:off x="6905477" y="2576594"/>
            <a:ext cx="696285" cy="42396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CO" sz="1600" b="1" dirty="0">
                <a:latin typeface="Palatino Linotype" panose="02040502050505030304" pitchFamily="18" charset="0"/>
              </a:rPr>
              <a:t>46%</a:t>
            </a:r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3C36CA58-FEF9-42D6-B1AF-721A5599DB8B}"/>
              </a:ext>
            </a:extLst>
          </p:cNvPr>
          <p:cNvSpPr txBox="1"/>
          <p:nvPr/>
        </p:nvSpPr>
        <p:spPr>
          <a:xfrm>
            <a:off x="6905476" y="3117630"/>
            <a:ext cx="696285" cy="42396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CO" sz="1600" b="1" dirty="0">
                <a:latin typeface="Palatino Linotype" panose="02040502050505030304" pitchFamily="18" charset="0"/>
              </a:rPr>
              <a:t>28%</a:t>
            </a: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F206B441-8315-4F9B-94C3-A9A3618C3152}"/>
              </a:ext>
            </a:extLst>
          </p:cNvPr>
          <p:cNvSpPr txBox="1"/>
          <p:nvPr/>
        </p:nvSpPr>
        <p:spPr>
          <a:xfrm>
            <a:off x="6905477" y="3654414"/>
            <a:ext cx="696285" cy="42396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CO" sz="1600" b="1" dirty="0">
                <a:latin typeface="Palatino Linotype" panose="02040502050505030304" pitchFamily="18" charset="0"/>
              </a:rPr>
              <a:t>12%</a:t>
            </a:r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250D9E2D-F484-4105-B1B9-EC51F7593DA1}"/>
              </a:ext>
            </a:extLst>
          </p:cNvPr>
          <p:cNvSpPr txBox="1"/>
          <p:nvPr/>
        </p:nvSpPr>
        <p:spPr>
          <a:xfrm>
            <a:off x="6916552" y="4266682"/>
            <a:ext cx="696285" cy="42396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CO" sz="1600" b="1" dirty="0">
                <a:latin typeface="Palatino Linotype" panose="02040502050505030304" pitchFamily="18" charset="0"/>
              </a:rPr>
              <a:t>10%</a:t>
            </a:r>
          </a:p>
        </p:txBody>
      </p:sp>
      <p:sp>
        <p:nvSpPr>
          <p:cNvPr id="44" name="CuadroTexto 43">
            <a:extLst>
              <a:ext uri="{FF2B5EF4-FFF2-40B4-BE49-F238E27FC236}">
                <a16:creationId xmlns:a16="http://schemas.microsoft.com/office/drawing/2014/main" id="{1DE7F0FD-5CB0-4676-9BF4-F3B1A5621BE4}"/>
              </a:ext>
            </a:extLst>
          </p:cNvPr>
          <p:cNvSpPr txBox="1"/>
          <p:nvPr/>
        </p:nvSpPr>
        <p:spPr>
          <a:xfrm>
            <a:off x="6905475" y="4824171"/>
            <a:ext cx="696285" cy="42396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CO" sz="1600" b="1" dirty="0">
                <a:latin typeface="Palatino Linotype" panose="02040502050505030304" pitchFamily="18" charset="0"/>
              </a:rPr>
              <a:t>4%</a:t>
            </a: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FAB67594-B109-4DA7-BE8D-A578F8398849}"/>
              </a:ext>
            </a:extLst>
          </p:cNvPr>
          <p:cNvSpPr txBox="1"/>
          <p:nvPr/>
        </p:nvSpPr>
        <p:spPr>
          <a:xfrm>
            <a:off x="6905474" y="5402028"/>
            <a:ext cx="696286" cy="42396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CO" sz="1600" b="1" dirty="0">
                <a:latin typeface="Palatino Linotype" panose="02040502050505030304" pitchFamily="18" charset="0"/>
              </a:rPr>
              <a:t>100%</a:t>
            </a:r>
          </a:p>
        </p:txBody>
      </p:sp>
      <p:sp>
        <p:nvSpPr>
          <p:cNvPr id="46" name="CuadroTexto 45">
            <a:extLst>
              <a:ext uri="{FF2B5EF4-FFF2-40B4-BE49-F238E27FC236}">
                <a16:creationId xmlns:a16="http://schemas.microsoft.com/office/drawing/2014/main" id="{473D17D0-D64B-43D0-81F1-8B46F68CE17F}"/>
              </a:ext>
            </a:extLst>
          </p:cNvPr>
          <p:cNvSpPr txBox="1"/>
          <p:nvPr/>
        </p:nvSpPr>
        <p:spPr>
          <a:xfrm>
            <a:off x="8873713" y="2581034"/>
            <a:ext cx="696285" cy="42396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CO" sz="1600" b="1" dirty="0">
                <a:latin typeface="Palatino Linotype" panose="02040502050505030304" pitchFamily="18" charset="0"/>
              </a:rPr>
              <a:t>44%</a:t>
            </a:r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AD362271-991A-45F1-8B06-929415F61CD6}"/>
              </a:ext>
            </a:extLst>
          </p:cNvPr>
          <p:cNvSpPr txBox="1"/>
          <p:nvPr/>
        </p:nvSpPr>
        <p:spPr>
          <a:xfrm>
            <a:off x="8873713" y="3117630"/>
            <a:ext cx="696285" cy="42396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CO" sz="1600" b="1" dirty="0">
                <a:latin typeface="Palatino Linotype" panose="02040502050505030304" pitchFamily="18" charset="0"/>
              </a:rPr>
              <a:t>28%</a:t>
            </a:r>
          </a:p>
        </p:txBody>
      </p:sp>
      <p:sp>
        <p:nvSpPr>
          <p:cNvPr id="48" name="CuadroTexto 47">
            <a:extLst>
              <a:ext uri="{FF2B5EF4-FFF2-40B4-BE49-F238E27FC236}">
                <a16:creationId xmlns:a16="http://schemas.microsoft.com/office/drawing/2014/main" id="{D278A447-60D2-43BF-BBCC-465DA52E1EA8}"/>
              </a:ext>
            </a:extLst>
          </p:cNvPr>
          <p:cNvSpPr txBox="1"/>
          <p:nvPr/>
        </p:nvSpPr>
        <p:spPr>
          <a:xfrm>
            <a:off x="8873713" y="3654414"/>
            <a:ext cx="696285" cy="42396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CO" sz="1600" b="1" dirty="0">
                <a:latin typeface="Palatino Linotype" panose="02040502050505030304" pitchFamily="18" charset="0"/>
              </a:rPr>
              <a:t>14%</a:t>
            </a:r>
          </a:p>
        </p:txBody>
      </p:sp>
      <p:sp>
        <p:nvSpPr>
          <p:cNvPr id="49" name="CuadroTexto 48">
            <a:extLst>
              <a:ext uri="{FF2B5EF4-FFF2-40B4-BE49-F238E27FC236}">
                <a16:creationId xmlns:a16="http://schemas.microsoft.com/office/drawing/2014/main" id="{473C93EC-9186-411B-8F75-B879F353384C}"/>
              </a:ext>
            </a:extLst>
          </p:cNvPr>
          <p:cNvSpPr txBox="1"/>
          <p:nvPr/>
        </p:nvSpPr>
        <p:spPr>
          <a:xfrm>
            <a:off x="8873713" y="4267941"/>
            <a:ext cx="696285" cy="42396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CO" sz="1600" b="1" dirty="0">
                <a:latin typeface="Palatino Linotype" panose="02040502050505030304" pitchFamily="18" charset="0"/>
              </a:rPr>
              <a:t>8%</a:t>
            </a:r>
          </a:p>
        </p:txBody>
      </p:sp>
      <p:sp>
        <p:nvSpPr>
          <p:cNvPr id="50" name="CuadroTexto 49">
            <a:extLst>
              <a:ext uri="{FF2B5EF4-FFF2-40B4-BE49-F238E27FC236}">
                <a16:creationId xmlns:a16="http://schemas.microsoft.com/office/drawing/2014/main" id="{F3834CA2-B207-48C8-8596-5F5AE0F5186B}"/>
              </a:ext>
            </a:extLst>
          </p:cNvPr>
          <p:cNvSpPr txBox="1"/>
          <p:nvPr/>
        </p:nvSpPr>
        <p:spPr>
          <a:xfrm>
            <a:off x="8873713" y="4824171"/>
            <a:ext cx="696285" cy="42396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CO" sz="1600" b="1" dirty="0">
                <a:latin typeface="Palatino Linotype" panose="02040502050505030304" pitchFamily="18" charset="0"/>
              </a:rPr>
              <a:t>6%</a:t>
            </a:r>
          </a:p>
        </p:txBody>
      </p:sp>
      <p:sp>
        <p:nvSpPr>
          <p:cNvPr id="51" name="CuadroTexto 50">
            <a:extLst>
              <a:ext uri="{FF2B5EF4-FFF2-40B4-BE49-F238E27FC236}">
                <a16:creationId xmlns:a16="http://schemas.microsoft.com/office/drawing/2014/main" id="{771F42C0-AB10-4AA3-AA0D-1C91D441B877}"/>
              </a:ext>
            </a:extLst>
          </p:cNvPr>
          <p:cNvSpPr txBox="1"/>
          <p:nvPr/>
        </p:nvSpPr>
        <p:spPr>
          <a:xfrm>
            <a:off x="8873713" y="5402028"/>
            <a:ext cx="696286" cy="42396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CO" sz="1600" b="1" dirty="0">
                <a:latin typeface="Palatino Linotype" panose="02040502050505030304" pitchFamily="18" charset="0"/>
              </a:rPr>
              <a:t>100%</a:t>
            </a:r>
          </a:p>
        </p:txBody>
      </p:sp>
      <p:sp>
        <p:nvSpPr>
          <p:cNvPr id="52" name="CuadroTexto 51">
            <a:extLst>
              <a:ext uri="{FF2B5EF4-FFF2-40B4-BE49-F238E27FC236}">
                <a16:creationId xmlns:a16="http://schemas.microsoft.com/office/drawing/2014/main" id="{E3830251-6423-446C-9005-ADD19A4E57F4}"/>
              </a:ext>
            </a:extLst>
          </p:cNvPr>
          <p:cNvSpPr txBox="1"/>
          <p:nvPr/>
        </p:nvSpPr>
        <p:spPr>
          <a:xfrm>
            <a:off x="10777676" y="5402028"/>
            <a:ext cx="696286" cy="42396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CO" sz="1600" b="1" dirty="0">
                <a:latin typeface="Palatino Linotype" panose="02040502050505030304" pitchFamily="18" charset="0"/>
              </a:rPr>
              <a:t>100%</a:t>
            </a:r>
          </a:p>
        </p:txBody>
      </p:sp>
      <p:sp>
        <p:nvSpPr>
          <p:cNvPr id="53" name="CuadroTexto 52">
            <a:extLst>
              <a:ext uri="{FF2B5EF4-FFF2-40B4-BE49-F238E27FC236}">
                <a16:creationId xmlns:a16="http://schemas.microsoft.com/office/drawing/2014/main" id="{5BF082A3-4DC5-4795-96C6-EFEA5736EFFA}"/>
              </a:ext>
            </a:extLst>
          </p:cNvPr>
          <p:cNvSpPr txBox="1"/>
          <p:nvPr/>
        </p:nvSpPr>
        <p:spPr>
          <a:xfrm>
            <a:off x="10777676" y="2581034"/>
            <a:ext cx="696285" cy="42396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CO" sz="1600" b="1" dirty="0">
                <a:latin typeface="Palatino Linotype" panose="02040502050505030304" pitchFamily="18" charset="0"/>
              </a:rPr>
              <a:t>36%</a:t>
            </a:r>
          </a:p>
        </p:txBody>
      </p:sp>
      <p:sp>
        <p:nvSpPr>
          <p:cNvPr id="54" name="CuadroTexto 53">
            <a:extLst>
              <a:ext uri="{FF2B5EF4-FFF2-40B4-BE49-F238E27FC236}">
                <a16:creationId xmlns:a16="http://schemas.microsoft.com/office/drawing/2014/main" id="{15C627EB-A8A1-47A5-87D6-327BA6FC786B}"/>
              </a:ext>
            </a:extLst>
          </p:cNvPr>
          <p:cNvSpPr txBox="1"/>
          <p:nvPr/>
        </p:nvSpPr>
        <p:spPr>
          <a:xfrm>
            <a:off x="10777677" y="3117630"/>
            <a:ext cx="696285" cy="42396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CO" sz="1600" b="1" dirty="0">
                <a:latin typeface="Palatino Linotype" panose="02040502050505030304" pitchFamily="18" charset="0"/>
              </a:rPr>
              <a:t>26%</a:t>
            </a:r>
          </a:p>
        </p:txBody>
      </p:sp>
      <p:sp>
        <p:nvSpPr>
          <p:cNvPr id="55" name="CuadroTexto 54">
            <a:extLst>
              <a:ext uri="{FF2B5EF4-FFF2-40B4-BE49-F238E27FC236}">
                <a16:creationId xmlns:a16="http://schemas.microsoft.com/office/drawing/2014/main" id="{6C90D95F-A621-408A-A885-C9FA6FF8804E}"/>
              </a:ext>
            </a:extLst>
          </p:cNvPr>
          <p:cNvSpPr txBox="1"/>
          <p:nvPr/>
        </p:nvSpPr>
        <p:spPr>
          <a:xfrm>
            <a:off x="10775836" y="3655588"/>
            <a:ext cx="696285" cy="42396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CO" sz="1600" b="1" dirty="0">
                <a:latin typeface="Palatino Linotype" panose="02040502050505030304" pitchFamily="18" charset="0"/>
              </a:rPr>
              <a:t>10%</a:t>
            </a:r>
          </a:p>
        </p:txBody>
      </p:sp>
      <p:sp>
        <p:nvSpPr>
          <p:cNvPr id="56" name="CuadroTexto 55">
            <a:extLst>
              <a:ext uri="{FF2B5EF4-FFF2-40B4-BE49-F238E27FC236}">
                <a16:creationId xmlns:a16="http://schemas.microsoft.com/office/drawing/2014/main" id="{2BBBED16-F909-4EFC-9DCE-47172EA64E80}"/>
              </a:ext>
            </a:extLst>
          </p:cNvPr>
          <p:cNvSpPr txBox="1"/>
          <p:nvPr/>
        </p:nvSpPr>
        <p:spPr>
          <a:xfrm>
            <a:off x="10783435" y="4267941"/>
            <a:ext cx="696285" cy="42396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CO" sz="1600" b="1" dirty="0">
                <a:latin typeface="Palatino Linotype" panose="02040502050505030304" pitchFamily="18" charset="0"/>
              </a:rPr>
              <a:t>13%</a:t>
            </a:r>
          </a:p>
        </p:txBody>
      </p:sp>
      <p:sp>
        <p:nvSpPr>
          <p:cNvPr id="57" name="CuadroTexto 56">
            <a:extLst>
              <a:ext uri="{FF2B5EF4-FFF2-40B4-BE49-F238E27FC236}">
                <a16:creationId xmlns:a16="http://schemas.microsoft.com/office/drawing/2014/main" id="{491DF887-243F-4440-9427-7D6AEACBCEFB}"/>
              </a:ext>
            </a:extLst>
          </p:cNvPr>
          <p:cNvSpPr txBox="1"/>
          <p:nvPr/>
        </p:nvSpPr>
        <p:spPr>
          <a:xfrm>
            <a:off x="10777677" y="4823502"/>
            <a:ext cx="696285" cy="42396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CO" sz="1600" b="1" dirty="0">
                <a:latin typeface="Palatino Linotype" panose="02040502050505030304" pitchFamily="18" charset="0"/>
              </a:rPr>
              <a:t>15%</a:t>
            </a:r>
          </a:p>
        </p:txBody>
      </p:sp>
    </p:spTree>
    <p:extLst>
      <p:ext uri="{BB962C8B-B14F-4D97-AF65-F5344CB8AC3E}">
        <p14:creationId xmlns:p14="http://schemas.microsoft.com/office/powerpoint/2010/main" val="31531537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4">
            <a:extLst>
              <a:ext uri="{FF2B5EF4-FFF2-40B4-BE49-F238E27FC236}">
                <a16:creationId xmlns:a16="http://schemas.microsoft.com/office/drawing/2014/main" id="{89C98F33-710E-4021-83B2-28E96716BD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2213" y="445431"/>
            <a:ext cx="4088234" cy="1325563"/>
          </a:xfrm>
        </p:spPr>
        <p:txBody>
          <a:bodyPr/>
          <a:lstStyle/>
          <a:p>
            <a:r>
              <a:rPr lang="es-CO" dirty="0">
                <a:latin typeface="Palatino Linotype" panose="02040502050505030304" pitchFamily="18" charset="0"/>
              </a:rPr>
              <a:t>5.Conclusiones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3A275AE2-521A-4A99-8727-FEA65C3971EF}"/>
              </a:ext>
            </a:extLst>
          </p:cNvPr>
          <p:cNvSpPr txBox="1"/>
          <p:nvPr/>
        </p:nvSpPr>
        <p:spPr>
          <a:xfrm>
            <a:off x="939567" y="1688283"/>
            <a:ext cx="421966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dirty="0"/>
              <a:t>De las 101 encuestas de percepción por el canal presencial que midieron oportunidad, calidad, claridad y accesibilidad la calificación promedio fue Muy Satisfecho con el  42% , seguida de Satisfecho con un 28%.</a:t>
            </a:r>
          </a:p>
          <a:p>
            <a:pPr algn="just"/>
            <a:endParaRPr lang="es-CO" dirty="0"/>
          </a:p>
          <a:p>
            <a:pPr algn="just"/>
            <a:r>
              <a:rPr lang="es-CO" dirty="0"/>
              <a:t>Este Resultado presenta una tendencia positiva, sin embargo se esta trabajando para alcanzar un 95% en excelencia en todos los canales, especialmente en tiempo de espera y de respuesta y así tener ciudadanos Muy satisfechos con los servicios prestados.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1CA3010F-4BE7-4166-AE86-40E52CD53B0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6629819"/>
              </p:ext>
            </p:extLst>
          </p:nvPr>
        </p:nvGraphicFramePr>
        <p:xfrm>
          <a:off x="5872294" y="1688283"/>
          <a:ext cx="4874003" cy="337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688520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06565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lantilla Institucional JEP_2019.potx" id="{49D57C64-97E3-42DF-8041-3E69D2DE5AA7}" vid="{3C517C19-8CB0-4918-816C-F17E90081445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29683FCEDF2D7544B831721CFE0A70D5" ma:contentTypeVersion="1" ma:contentTypeDescription="Crear nuevo documento." ma:contentTypeScope="" ma:versionID="3d79f3f04e1a420b7c97ad86ec23625e">
  <xsd:schema xmlns:xsd="http://www.w3.org/2001/XMLSchema" xmlns:xs="http://www.w3.org/2001/XMLSchema" xmlns:p="http://schemas.microsoft.com/office/2006/metadata/properties" xmlns:ns2="3a668c32-46b4-448b-aeda-026e49a9e3bb" targetNamespace="http://schemas.microsoft.com/office/2006/metadata/properties" ma:root="true" ma:fieldsID="e0085c2740e2b3ee66e59559519fd2f1" ns2:_="">
    <xsd:import namespace="3a668c32-46b4-448b-aeda-026e49a9e3bb"/>
    <xsd:element name="properties">
      <xsd:complexType>
        <xsd:sequence>
          <xsd:element name="documentManagement">
            <xsd:complexType>
              <xsd:all>
                <xsd:element ref="ns2:A_x00f1_o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668c32-46b4-448b-aeda-026e49a9e3bb" elementFormDefault="qualified">
    <xsd:import namespace="http://schemas.microsoft.com/office/2006/documentManagement/types"/>
    <xsd:import namespace="http://schemas.microsoft.com/office/infopath/2007/PartnerControls"/>
    <xsd:element name="A_x00f1_o" ma:index="8" ma:displayName="Año" ma:internalName="A_x00f1_o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_x00f1_o xmlns="3a668c32-46b4-448b-aeda-026e49a9e3bb">2019</A_x00f1_o>
  </documentManagement>
</p:properties>
</file>

<file path=customXml/itemProps1.xml><?xml version="1.0" encoding="utf-8"?>
<ds:datastoreItem xmlns:ds="http://schemas.openxmlformats.org/officeDocument/2006/customXml" ds:itemID="{E3949CD0-9946-4BFF-8FDD-5C7A3D5BB4A7}"/>
</file>

<file path=customXml/itemProps2.xml><?xml version="1.0" encoding="utf-8"?>
<ds:datastoreItem xmlns:ds="http://schemas.openxmlformats.org/officeDocument/2006/customXml" ds:itemID="{4F55026B-6CBF-471C-98F2-61D82586C8E3}"/>
</file>

<file path=customXml/itemProps3.xml><?xml version="1.0" encoding="utf-8"?>
<ds:datastoreItem xmlns:ds="http://schemas.openxmlformats.org/officeDocument/2006/customXml" ds:itemID="{A2DF773B-2576-4F78-A78F-1B3C4F57987D}"/>
</file>

<file path=docProps/app.xml><?xml version="1.0" encoding="utf-8"?>
<Properties xmlns="http://schemas.openxmlformats.org/officeDocument/2006/extended-properties" xmlns:vt="http://schemas.openxmlformats.org/officeDocument/2006/docPropsVTypes">
  <Template>Plantilla Institucional JEP_2019</Template>
  <TotalTime>1428</TotalTime>
  <Words>478</Words>
  <Application>Microsoft Office PowerPoint</Application>
  <PresentationFormat>Panorámica</PresentationFormat>
  <Paragraphs>71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Palatino Linotype</vt:lpstr>
      <vt:lpstr>Tema de Office</vt:lpstr>
      <vt:lpstr>Informe de resultados encuesta percepción ciudadana</vt:lpstr>
      <vt:lpstr>Índice</vt:lpstr>
      <vt:lpstr>1.Introducción</vt:lpstr>
      <vt:lpstr>2.Registro de Población</vt:lpstr>
      <vt:lpstr>3.Tipificación del Ciudadano </vt:lpstr>
      <vt:lpstr>4.Encuesta de percepción del servicio</vt:lpstr>
      <vt:lpstr>5.Conclusiones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Informe de percepción del servicio prestado</dc:title>
  <dc:creator>Sandra Marcela Parra Castillo</dc:creator>
  <cp:lastModifiedBy>Constanza Eugenia Cañón Charry</cp:lastModifiedBy>
  <cp:revision>53</cp:revision>
  <dcterms:created xsi:type="dcterms:W3CDTF">2019-08-05T15:08:37Z</dcterms:created>
  <dcterms:modified xsi:type="dcterms:W3CDTF">2019-10-16T15:53:19Z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0x01010029683FCEDF2D7544B831721CFE0A70D5</vt:lpwstr>
  </property>
</Properties>
</file>