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6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3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7"/>
  </p:normalViewPr>
  <p:slideViewPr>
    <p:cSldViewPr snapToGrid="0" snapToObjects="1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P\Desktop\Percepci&#243;n%20del%20Servicio%20de%20Atenci&#243;n%20a%20la%20Ciudadan&#237;a%20de%20la%20JEP(1-120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Hoja1!$D$173</c:f>
              <c:strCache>
                <c:ptCount val="1"/>
                <c:pt idx="0">
                  <c:v>Muy 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45,5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4E-48DA-9A43-6BAD7E406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Hoja1!$E$173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A-4E24-9C79-3C8FC8CF268E}"/>
            </c:ext>
          </c:extLst>
        </c:ser>
        <c:ser>
          <c:idx val="1"/>
          <c:order val="1"/>
          <c:tx>
            <c:strRef>
              <c:f>Hoja1!$D$174</c:f>
              <c:strCache>
                <c:ptCount val="1"/>
                <c:pt idx="0">
                  <c:v>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2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Hoja1!$E$174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A-4E24-9C79-3C8FC8CF268E}"/>
            </c:ext>
          </c:extLst>
        </c:ser>
        <c:ser>
          <c:idx val="2"/>
          <c:order val="2"/>
          <c:tx>
            <c:strRef>
              <c:f>Hoja1!$D$175</c:f>
              <c:strCache>
                <c:ptCount val="1"/>
                <c:pt idx="0">
                  <c:v>Aceptable</c:v>
                </c:pt>
              </c:strCache>
            </c:strRef>
          </c:tx>
          <c:spPr>
            <a:noFill/>
            <a:ln w="25400" cap="flat" cmpd="sng" algn="ctr">
              <a:solidFill>
                <a:schemeClr val="accent3"/>
              </a:solidFill>
              <a:miter lim="8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12,5%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4E-48DA-9A43-6BAD7E406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Hoja1!$E$175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4A-4E24-9C79-3C8FC8CF268E}"/>
            </c:ext>
          </c:extLst>
        </c:ser>
        <c:ser>
          <c:idx val="3"/>
          <c:order val="3"/>
          <c:tx>
            <c:strRef>
              <c:f>Hoja1!$D$176</c:f>
              <c:strCache>
                <c:ptCount val="1"/>
                <c:pt idx="0">
                  <c:v>Insatisfecho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4"/>
              </a:solidFill>
              <a:miter lim="8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4E-48DA-9A43-6BAD7E406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Hoja1!$E$176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4A-4E24-9C79-3C8FC8CF268E}"/>
            </c:ext>
          </c:extLst>
        </c:ser>
        <c:ser>
          <c:idx val="4"/>
          <c:order val="4"/>
          <c:tx>
            <c:strRef>
              <c:f>Hoja1!$D$177</c:f>
              <c:strCache>
                <c:ptCount val="1"/>
                <c:pt idx="0">
                  <c:v>Muy Insatisfecho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5"/>
              </a:solidFill>
              <a:miter lim="8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4E-48DA-9A43-6BAD7E406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Hoja1!$E$177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4A-4E24-9C79-3C8FC8CF26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1476526736"/>
        <c:axId val="1477004320"/>
      </c:barChart>
      <c:catAx>
        <c:axId val="1476526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77004320"/>
        <c:crosses val="autoZero"/>
        <c:auto val="1"/>
        <c:lblAlgn val="ctr"/>
        <c:lblOffset val="100"/>
        <c:noMultiLvlLbl val="0"/>
      </c:catAx>
      <c:valAx>
        <c:axId val="14770043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7652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person&#10;&#10;Description automatically generated">
            <a:extLst>
              <a:ext uri="{FF2B5EF4-FFF2-40B4-BE49-F238E27FC236}">
                <a16:creationId xmlns:a16="http://schemas.microsoft.com/office/drawing/2014/main" id="{6F4EBE76-737B-C84B-B6DF-775DA355A5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524D00-0B62-7A47-B758-C26456EE00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0228" y="1168082"/>
            <a:ext cx="4530635" cy="1823311"/>
          </a:xfrm>
        </p:spPr>
        <p:txBody>
          <a:bodyPr anchor="b"/>
          <a:lstStyle>
            <a:lvl1pPr algn="ctr">
              <a:defRPr sz="60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 err="1"/>
              <a:t>asasas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F08B8-DACF-6C4E-B242-4AA887434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0227" y="3880129"/>
            <a:ext cx="4530635" cy="59767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sasasasas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4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10A0216-36AF-254E-8D83-FA18CD994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89C84C-A2BB-1341-B906-331A1E6F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15554" cy="1325563"/>
          </a:xfrm>
        </p:spPr>
        <p:txBody>
          <a:bodyPr/>
          <a:lstStyle>
            <a:lvl1pPr>
              <a:defRPr b="1" i="0" baseline="0">
                <a:solidFill>
                  <a:srgbClr val="133E65"/>
                </a:solidFill>
                <a:latin typeface="Calibri" panose="020F050202020403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6E383-7093-0144-847B-EB2A50D5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588" y="1931133"/>
            <a:ext cx="8050823" cy="3898167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765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41E7D-243C-3545-AFDB-306F815D07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285E6-A7E0-7B42-849E-C28D8D0B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60009-25B8-694D-9BAD-809F57490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6133D-98C7-4C4E-B2E8-3A5C9CBC6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975E-6A70-714C-97E4-A68B379B0A4B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DB00D-A8E9-E74E-A8A9-D579C54A0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5FB86-7F61-7F4F-8E3E-1A12C8839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C434-C39E-044D-87C8-CE454472249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62A-20CC-2844-8ED3-E3EDACBF5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5836" y="608202"/>
            <a:ext cx="6476301" cy="3678571"/>
          </a:xfrm>
        </p:spPr>
        <p:txBody>
          <a:bodyPr>
            <a:normAutofit fontScale="90000"/>
          </a:bodyPr>
          <a:lstStyle/>
          <a:p>
            <a:r>
              <a:rPr lang="es-CO" b="1" dirty="0">
                <a:latin typeface="Palatino Linotype" panose="02040502050505030304" pitchFamily="18" charset="0"/>
                <a:cs typeface="Calibri" panose="020F0502020204030204" pitchFamily="34" charset="0"/>
              </a:rPr>
              <a:t>Informe de resultados encuesta </a:t>
            </a:r>
            <a:r>
              <a:rPr lang="es-CO" dirty="0">
                <a:latin typeface="Palatino Linotype" panose="02040502050505030304" pitchFamily="18" charset="0"/>
                <a:cs typeface="Calibri" panose="020F0502020204030204" pitchFamily="34" charset="0"/>
              </a:rPr>
              <a:t>percepción</a:t>
            </a:r>
            <a:r>
              <a:rPr lang="es-CO" b="1" dirty="0">
                <a:latin typeface="Palatino Linotype" panose="02040502050505030304" pitchFamily="18" charset="0"/>
                <a:cs typeface="Calibri" panose="020F0502020204030204" pitchFamily="34" charset="0"/>
              </a:rPr>
              <a:t> ciudadana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F0F97-FB6C-E840-BD40-3F8274D6D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060" y="4931912"/>
            <a:ext cx="5561900" cy="1317885"/>
          </a:xfrm>
        </p:spPr>
        <p:txBody>
          <a:bodyPr>
            <a:normAutofit fontScale="92500"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Segundo Semestre de 2019</a:t>
            </a:r>
          </a:p>
          <a:p>
            <a:r>
              <a:rPr lang="es-CO" dirty="0">
                <a:latin typeface="Palatino Linotype" panose="02040502050505030304" pitchFamily="18" charset="0"/>
              </a:rPr>
              <a:t>Departamento de Atención la Ciudadano</a:t>
            </a:r>
          </a:p>
          <a:p>
            <a:r>
              <a:rPr lang="es-CO" dirty="0">
                <a:latin typeface="Palatino Linotype" panose="02040502050505030304" pitchFamily="18" charset="0"/>
              </a:rPr>
              <a:t>Secretaría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s-CO" dirty="0">
                <a:latin typeface="Palatino Linotype" panose="02040502050505030304" pitchFamily="18" charset="0"/>
              </a:rPr>
              <a:t>Ejecutiva</a:t>
            </a:r>
          </a:p>
        </p:txBody>
      </p:sp>
    </p:spTree>
    <p:extLst>
      <p:ext uri="{BB962C8B-B14F-4D97-AF65-F5344CB8AC3E}">
        <p14:creationId xmlns:p14="http://schemas.microsoft.com/office/powerpoint/2010/main" val="419375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2EC919B8-01E3-482A-A350-B93492CC366C}"/>
              </a:ext>
            </a:extLst>
          </p:cNvPr>
          <p:cNvSpPr/>
          <p:nvPr/>
        </p:nvSpPr>
        <p:spPr>
          <a:xfrm>
            <a:off x="1018932" y="1873475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1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E7CDE4AF-8F1D-4DDC-A7AE-EC64DC81F30D}"/>
              </a:ext>
            </a:extLst>
          </p:cNvPr>
          <p:cNvSpPr/>
          <p:nvPr/>
        </p:nvSpPr>
        <p:spPr>
          <a:xfrm>
            <a:off x="1018933" y="2408571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2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D354B7B4-DE88-455D-840D-4744303E8B9F}"/>
              </a:ext>
            </a:extLst>
          </p:cNvPr>
          <p:cNvSpPr/>
          <p:nvPr/>
        </p:nvSpPr>
        <p:spPr>
          <a:xfrm>
            <a:off x="1018934" y="2959198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3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E18D930-F5D1-450B-8471-EA4D71ECEDC3}"/>
              </a:ext>
            </a:extLst>
          </p:cNvPr>
          <p:cNvSpPr txBox="1"/>
          <p:nvPr/>
        </p:nvSpPr>
        <p:spPr>
          <a:xfrm>
            <a:off x="1371270" y="1886784"/>
            <a:ext cx="2617365" cy="377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Introducción.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70347C1-090A-4B19-9E3E-81061D24857E}"/>
              </a:ext>
            </a:extLst>
          </p:cNvPr>
          <p:cNvSpPr txBox="1"/>
          <p:nvPr/>
        </p:nvSpPr>
        <p:spPr>
          <a:xfrm>
            <a:off x="1371269" y="2942730"/>
            <a:ext cx="5228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Respuesta a encuesta de percepción del servicio. </a:t>
            </a:r>
          </a:p>
        </p:txBody>
      </p:sp>
      <p:sp>
        <p:nvSpPr>
          <p:cNvPr id="10" name="Título 4">
            <a:extLst>
              <a:ext uri="{FF2B5EF4-FFF2-40B4-BE49-F238E27FC236}">
                <a16:creationId xmlns:a16="http://schemas.microsoft.com/office/drawing/2014/main" id="{758BE734-73EC-47C4-8962-14C9DA64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807" y="501652"/>
            <a:ext cx="2074985" cy="883383"/>
          </a:xfrm>
        </p:spPr>
        <p:txBody>
          <a:bodyPr/>
          <a:lstStyle/>
          <a:p>
            <a:pPr algn="ctr"/>
            <a:r>
              <a:rPr lang="es-CO" dirty="0">
                <a:latin typeface="Palatino Linotype" panose="02040502050505030304" pitchFamily="18" charset="0"/>
              </a:rPr>
              <a:t>Índice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5E54C7-BA3C-49B1-9C52-62CEDA673D1F}"/>
              </a:ext>
            </a:extLst>
          </p:cNvPr>
          <p:cNvSpPr txBox="1"/>
          <p:nvPr/>
        </p:nvSpPr>
        <p:spPr>
          <a:xfrm>
            <a:off x="1371269" y="2459379"/>
            <a:ext cx="449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Registro de Población.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D4420A9C-7CB1-430C-BAA6-6ACB69A5F788}"/>
              </a:ext>
            </a:extLst>
          </p:cNvPr>
          <p:cNvSpPr/>
          <p:nvPr/>
        </p:nvSpPr>
        <p:spPr>
          <a:xfrm>
            <a:off x="1018935" y="3519597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4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B74EA2B-C5C5-443A-824A-B60317B93CCB}"/>
              </a:ext>
            </a:extLst>
          </p:cNvPr>
          <p:cNvSpPr txBox="1"/>
          <p:nvPr/>
        </p:nvSpPr>
        <p:spPr>
          <a:xfrm>
            <a:off x="1371268" y="3479607"/>
            <a:ext cx="506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Conclusiones </a:t>
            </a:r>
          </a:p>
        </p:txBody>
      </p:sp>
    </p:spTree>
    <p:extLst>
      <p:ext uri="{BB962C8B-B14F-4D97-AF65-F5344CB8AC3E}">
        <p14:creationId xmlns:p14="http://schemas.microsoft.com/office/powerpoint/2010/main" val="76111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FCF9C80-9E20-4255-BADA-6425EC900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261941"/>
            <a:ext cx="7215554" cy="88338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1.Introducción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93B87A-89A1-42C7-A079-0F28F102B975}"/>
              </a:ext>
            </a:extLst>
          </p:cNvPr>
          <p:cNvSpPr txBox="1"/>
          <p:nvPr/>
        </p:nvSpPr>
        <p:spPr>
          <a:xfrm>
            <a:off x="1779638" y="2657529"/>
            <a:ext cx="82076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latin typeface="Palatino Linotype" panose="02040502050505030304" pitchFamily="18" charset="0"/>
              </a:rPr>
              <a:t>Con el objeto de asegurar un optimo, eficiente, trasparente y participativo servicio a nuestros titulares de derecho y ciudadanía en general, el Departamento de Atención al Ciudadano establece herramientas de medición para evaluar la calidad de la atención brindada por los servidores a través del  canal presencial.</a:t>
            </a:r>
          </a:p>
          <a:p>
            <a:pPr algn="just"/>
            <a:endParaRPr lang="es-CO" dirty="0">
              <a:latin typeface="Palatino Linotype" panose="02040502050505030304" pitchFamily="18" charset="0"/>
            </a:endParaRPr>
          </a:p>
          <a:p>
            <a:pPr algn="just"/>
            <a:r>
              <a:rPr lang="es-CO" dirty="0">
                <a:latin typeface="Palatino Linotype" panose="02040502050505030304" pitchFamily="18" charset="0"/>
              </a:rPr>
              <a:t>Conocer la percepción que tienen los ciudadanos es fundamental para implementar acciones de mejora que permitan la toma de decisiones, que  contribuyan a garantizar y promover la participación ciudadana. 	</a:t>
            </a:r>
          </a:p>
        </p:txBody>
      </p:sp>
    </p:spTree>
    <p:extLst>
      <p:ext uri="{BB962C8B-B14F-4D97-AF65-F5344CB8AC3E}">
        <p14:creationId xmlns:p14="http://schemas.microsoft.com/office/powerpoint/2010/main" val="409915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BB85-3598-4A96-BB1D-36E44C25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976" y="294022"/>
            <a:ext cx="6309220" cy="132556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2.Registro de Población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C2EB6-0B2D-41D4-A58B-6CCA438C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927" y="2927758"/>
            <a:ext cx="5868866" cy="2119431"/>
          </a:xfrm>
        </p:spPr>
        <p:txBody>
          <a:bodyPr>
            <a:normAutofit/>
          </a:bodyPr>
          <a:lstStyle/>
          <a:p>
            <a:pPr algn="just"/>
            <a:r>
              <a:rPr lang="es-CO" sz="2000" dirty="0">
                <a:latin typeface="Palatino Linotype" panose="02040502050505030304" pitchFamily="18" charset="0"/>
              </a:rPr>
              <a:t>La encuesta se aplicó a los ciudadanos que utilizaron el canal presencial y telefónico durante los 5 últimos meses del año 2019, enviando  correos electrónicos a  </a:t>
            </a:r>
            <a:r>
              <a:rPr lang="es-CO" sz="2000" dirty="0">
                <a:highlight>
                  <a:srgbClr val="FFFF00"/>
                </a:highlight>
                <a:latin typeface="Palatino Linotype" panose="02040502050505030304" pitchFamily="18" charset="0"/>
              </a:rPr>
              <a:t>437 email</a:t>
            </a:r>
            <a:r>
              <a:rPr lang="es-CO" sz="2000" dirty="0">
                <a:latin typeface="Palatino Linotype" panose="02040502050505030304" pitchFamily="18" charset="0"/>
              </a:rPr>
              <a:t>, dando respuesta 172 ciudadanos correspondientes </a:t>
            </a:r>
            <a:r>
              <a:rPr lang="es-CO" sz="2000" dirty="0">
                <a:highlight>
                  <a:srgbClr val="FFFF00"/>
                </a:highlight>
                <a:latin typeface="Palatino Linotype" panose="02040502050505030304" pitchFamily="18" charset="0"/>
              </a:rPr>
              <a:t>al 23% </a:t>
            </a:r>
            <a:r>
              <a:rPr lang="es-CO" sz="2000" dirty="0">
                <a:latin typeface="Palatino Linotype" panose="02040502050505030304" pitchFamily="18" charset="0"/>
              </a:rPr>
              <a:t>de los encuestados.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92DC03A-8C4B-491B-B2D8-9BB40EA24E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05" t="7395" r="25918" b="7431"/>
          <a:stretch/>
        </p:blipFill>
        <p:spPr>
          <a:xfrm>
            <a:off x="7642355" y="2341199"/>
            <a:ext cx="3172182" cy="2433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6867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>
            <a:extLst>
              <a:ext uri="{FF2B5EF4-FFF2-40B4-BE49-F238E27FC236}">
                <a16:creationId xmlns:a16="http://schemas.microsoft.com/office/drawing/2014/main" id="{0B4F2773-2BA9-4319-AF20-C9B712F5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10" y="232394"/>
            <a:ext cx="10635762" cy="883383"/>
          </a:xfrm>
        </p:spPr>
        <p:txBody>
          <a:bodyPr/>
          <a:lstStyle/>
          <a:p>
            <a:pPr algn="r"/>
            <a:r>
              <a:rPr lang="es-CO" dirty="0">
                <a:latin typeface="Palatino Linotype" panose="02040502050505030304" pitchFamily="18" charset="0"/>
              </a:rPr>
              <a:t>3.Encuesta de percepción del servicio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679D055-31B6-4F80-8DB2-D499F7B00458}"/>
              </a:ext>
            </a:extLst>
          </p:cNvPr>
          <p:cNvSpPr/>
          <p:nvPr/>
        </p:nvSpPr>
        <p:spPr>
          <a:xfrm>
            <a:off x="374547" y="1223836"/>
            <a:ext cx="2030819" cy="5253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99F12C1-A4FB-44EF-B938-84FD46829051}"/>
              </a:ext>
            </a:extLst>
          </p:cNvPr>
          <p:cNvSpPr txBox="1"/>
          <p:nvPr/>
        </p:nvSpPr>
        <p:spPr>
          <a:xfrm>
            <a:off x="660419" y="1694053"/>
            <a:ext cx="150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Clasificación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F5F143-C64D-419B-B092-5C2FB683C968}"/>
              </a:ext>
            </a:extLst>
          </p:cNvPr>
          <p:cNvSpPr txBox="1"/>
          <p:nvPr/>
        </p:nvSpPr>
        <p:spPr>
          <a:xfrm>
            <a:off x="554140" y="2612174"/>
            <a:ext cx="1634008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Muy Satisfecho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F562D18-AEF6-4D72-9861-E4C0C657A7CC}"/>
              </a:ext>
            </a:extLst>
          </p:cNvPr>
          <p:cNvSpPr txBox="1"/>
          <p:nvPr/>
        </p:nvSpPr>
        <p:spPr>
          <a:xfrm>
            <a:off x="535490" y="3135694"/>
            <a:ext cx="1667338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Satisfecho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CB2751C-6E3C-4D4F-82D6-5C342048AC47}"/>
              </a:ext>
            </a:extLst>
          </p:cNvPr>
          <p:cNvSpPr txBox="1"/>
          <p:nvPr/>
        </p:nvSpPr>
        <p:spPr>
          <a:xfrm>
            <a:off x="535489" y="4796930"/>
            <a:ext cx="1846204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Muy Insatisfecho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5E7671B-8657-40F2-82EB-9157083B86B0}"/>
              </a:ext>
            </a:extLst>
          </p:cNvPr>
          <p:cNvSpPr txBox="1"/>
          <p:nvPr/>
        </p:nvSpPr>
        <p:spPr>
          <a:xfrm>
            <a:off x="542356" y="4205217"/>
            <a:ext cx="1660471" cy="46487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Insatisfecho</a:t>
            </a:r>
            <a:r>
              <a:rPr lang="es-CO" dirty="0"/>
              <a:t>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88FB187-41D6-4D88-9A8C-45AFE40E5C64}"/>
              </a:ext>
            </a:extLst>
          </p:cNvPr>
          <p:cNvSpPr txBox="1"/>
          <p:nvPr/>
        </p:nvSpPr>
        <p:spPr>
          <a:xfrm>
            <a:off x="540907" y="3682770"/>
            <a:ext cx="1661921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Aceptable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CC389E3-9682-4979-82B5-34ECF0B01280}"/>
              </a:ext>
            </a:extLst>
          </p:cNvPr>
          <p:cNvSpPr txBox="1"/>
          <p:nvPr/>
        </p:nvSpPr>
        <p:spPr>
          <a:xfrm>
            <a:off x="542357" y="5407969"/>
            <a:ext cx="1660471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Total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E3D2F72-3927-445A-9BDA-218364338063}"/>
              </a:ext>
            </a:extLst>
          </p:cNvPr>
          <p:cNvSpPr/>
          <p:nvPr/>
        </p:nvSpPr>
        <p:spPr>
          <a:xfrm>
            <a:off x="2617147" y="1234610"/>
            <a:ext cx="1310175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406A2961-F446-4F3C-A7D6-B3EED13FCF13}"/>
              </a:ext>
            </a:extLst>
          </p:cNvPr>
          <p:cNvSpPr/>
          <p:nvPr/>
        </p:nvSpPr>
        <p:spPr>
          <a:xfrm>
            <a:off x="4071948" y="1223354"/>
            <a:ext cx="1391017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57FA63C3-037E-46EC-933E-14813CA6B8EB}"/>
              </a:ext>
            </a:extLst>
          </p:cNvPr>
          <p:cNvSpPr/>
          <p:nvPr/>
        </p:nvSpPr>
        <p:spPr>
          <a:xfrm>
            <a:off x="5607591" y="1204018"/>
            <a:ext cx="1348404" cy="52531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483FA6B5-81B9-46B7-A64D-00F7A2496342}"/>
              </a:ext>
            </a:extLst>
          </p:cNvPr>
          <p:cNvSpPr/>
          <p:nvPr/>
        </p:nvSpPr>
        <p:spPr>
          <a:xfrm>
            <a:off x="7086346" y="1204019"/>
            <a:ext cx="1394644" cy="5253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72F321AC-28FC-439B-A37B-226F3080808C}"/>
              </a:ext>
            </a:extLst>
          </p:cNvPr>
          <p:cNvSpPr/>
          <p:nvPr/>
        </p:nvSpPr>
        <p:spPr>
          <a:xfrm>
            <a:off x="8633091" y="1209531"/>
            <a:ext cx="1394644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E4F88FD-A50D-496B-AF77-A759B089A02D}"/>
              </a:ext>
            </a:extLst>
          </p:cNvPr>
          <p:cNvSpPr txBox="1"/>
          <p:nvPr/>
        </p:nvSpPr>
        <p:spPr>
          <a:xfrm>
            <a:off x="2713817" y="1383228"/>
            <a:ext cx="1192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Tiempo de espera antes de recibir el servicio: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D948DAB-F5B7-40E5-A489-3874501956A7}"/>
              </a:ext>
            </a:extLst>
          </p:cNvPr>
          <p:cNvSpPr txBox="1"/>
          <p:nvPr/>
        </p:nvSpPr>
        <p:spPr>
          <a:xfrm>
            <a:off x="4153113" y="1313957"/>
            <a:ext cx="12126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latin typeface="Palatino Linotype" panose="02040502050505030304" pitchFamily="18" charset="0"/>
              </a:rPr>
              <a:t>Tiempo empleado por la persona que lo atendió para dar respuesta a  requerimiento</a:t>
            </a:r>
            <a:r>
              <a:rPr lang="es-CO" sz="1400" dirty="0">
                <a:latin typeface="Palatino Linotype" panose="02040502050505030304" pitchFamily="18" charset="0"/>
              </a:rPr>
              <a:t>:</a:t>
            </a:r>
            <a:endParaRPr lang="es-CO" sz="14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B318E64-654E-4989-9581-99640A881F90}"/>
              </a:ext>
            </a:extLst>
          </p:cNvPr>
          <p:cNvSpPr txBox="1"/>
          <p:nvPr/>
        </p:nvSpPr>
        <p:spPr>
          <a:xfrm>
            <a:off x="5657440" y="1413890"/>
            <a:ext cx="1170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Trato de la persona que lo atendió:</a:t>
            </a:r>
            <a:endParaRPr lang="es-CO" sz="14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D67AE15-1931-4029-A8D0-9903F4DF2F6E}"/>
              </a:ext>
            </a:extLst>
          </p:cNvPr>
          <p:cNvSpPr txBox="1"/>
          <p:nvPr/>
        </p:nvSpPr>
        <p:spPr>
          <a:xfrm>
            <a:off x="7091626" y="1237272"/>
            <a:ext cx="14703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Conocimiento por parte de la persona que lo atendió acerca de los temas tratados:</a:t>
            </a:r>
            <a:endParaRPr lang="es-CO" sz="14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3F86250-4FE2-4EDF-893D-551DAE1E8755}"/>
              </a:ext>
            </a:extLst>
          </p:cNvPr>
          <p:cNvSpPr txBox="1"/>
          <p:nvPr/>
        </p:nvSpPr>
        <p:spPr>
          <a:xfrm>
            <a:off x="8787299" y="1346704"/>
            <a:ext cx="11564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Confianza trasmitida por la persona que lo atendió:</a:t>
            </a:r>
            <a:endParaRPr lang="es-CO" sz="14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9173F97-0DB9-4DE6-9521-1192AEA426D7}"/>
              </a:ext>
            </a:extLst>
          </p:cNvPr>
          <p:cNvSpPr txBox="1"/>
          <p:nvPr/>
        </p:nvSpPr>
        <p:spPr>
          <a:xfrm>
            <a:off x="2978099" y="3127494"/>
            <a:ext cx="679501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34%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DD15572-7E38-421E-A2D5-69058B289080}"/>
              </a:ext>
            </a:extLst>
          </p:cNvPr>
          <p:cNvSpPr txBox="1"/>
          <p:nvPr/>
        </p:nvSpPr>
        <p:spPr>
          <a:xfrm>
            <a:off x="2986657" y="2600627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40%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CF8F51B-272E-4503-9F3D-22282A36EAB8}"/>
              </a:ext>
            </a:extLst>
          </p:cNvPr>
          <p:cNvSpPr txBox="1"/>
          <p:nvPr/>
        </p:nvSpPr>
        <p:spPr>
          <a:xfrm>
            <a:off x="2991982" y="3654414"/>
            <a:ext cx="670564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13%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F49C8C1-B45C-4F42-9CFA-C738E39BDBDF}"/>
              </a:ext>
            </a:extLst>
          </p:cNvPr>
          <p:cNvSpPr txBox="1"/>
          <p:nvPr/>
        </p:nvSpPr>
        <p:spPr>
          <a:xfrm>
            <a:off x="2982742" y="4225672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5B67D0C-580B-4D2D-9851-D66F4119A570}"/>
              </a:ext>
            </a:extLst>
          </p:cNvPr>
          <p:cNvSpPr txBox="1"/>
          <p:nvPr/>
        </p:nvSpPr>
        <p:spPr>
          <a:xfrm>
            <a:off x="2991982" y="5386566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6CEDC55-1094-4B25-A67C-D63460B83F65}"/>
              </a:ext>
            </a:extLst>
          </p:cNvPr>
          <p:cNvSpPr txBox="1"/>
          <p:nvPr/>
        </p:nvSpPr>
        <p:spPr>
          <a:xfrm>
            <a:off x="2986657" y="4796930"/>
            <a:ext cx="687728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9%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6D067FD-71E8-441B-9CC7-F12B7E10E826}"/>
              </a:ext>
            </a:extLst>
          </p:cNvPr>
          <p:cNvSpPr txBox="1"/>
          <p:nvPr/>
        </p:nvSpPr>
        <p:spPr>
          <a:xfrm>
            <a:off x="4411282" y="260678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47%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AB04ACE-002B-4260-9C99-2FD93A8E00C2}"/>
              </a:ext>
            </a:extLst>
          </p:cNvPr>
          <p:cNvSpPr txBox="1"/>
          <p:nvPr/>
        </p:nvSpPr>
        <p:spPr>
          <a:xfrm>
            <a:off x="4418189" y="3125179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28%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41E143E-220E-40D7-8B94-4E9EED61A096}"/>
              </a:ext>
            </a:extLst>
          </p:cNvPr>
          <p:cNvSpPr txBox="1"/>
          <p:nvPr/>
        </p:nvSpPr>
        <p:spPr>
          <a:xfrm>
            <a:off x="4411282" y="3659214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15%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0DD60A3-CAE1-461E-904E-7ADC48871ABA}"/>
              </a:ext>
            </a:extLst>
          </p:cNvPr>
          <p:cNvSpPr txBox="1"/>
          <p:nvPr/>
        </p:nvSpPr>
        <p:spPr>
          <a:xfrm>
            <a:off x="4417414" y="4239830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4%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79C9598-44AD-40B1-BCFD-53E55412D4F3}"/>
              </a:ext>
            </a:extLst>
          </p:cNvPr>
          <p:cNvSpPr txBox="1"/>
          <p:nvPr/>
        </p:nvSpPr>
        <p:spPr>
          <a:xfrm>
            <a:off x="4411282" y="4813198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6%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FC081EB1-DBA1-45D4-B558-51631642CED9}"/>
              </a:ext>
            </a:extLst>
          </p:cNvPr>
          <p:cNvSpPr txBox="1"/>
          <p:nvPr/>
        </p:nvSpPr>
        <p:spPr>
          <a:xfrm>
            <a:off x="4403087" y="5386566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A345FE3-77D4-4985-87A2-897506CD0281}"/>
              </a:ext>
            </a:extLst>
          </p:cNvPr>
          <p:cNvSpPr txBox="1"/>
          <p:nvPr/>
        </p:nvSpPr>
        <p:spPr>
          <a:xfrm>
            <a:off x="5933650" y="2596590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61%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C36CA58-FEF9-42D6-B1AF-721A5599DB8B}"/>
              </a:ext>
            </a:extLst>
          </p:cNvPr>
          <p:cNvSpPr txBox="1"/>
          <p:nvPr/>
        </p:nvSpPr>
        <p:spPr>
          <a:xfrm>
            <a:off x="5934919" y="313151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25%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206B441-8315-4F9B-94C3-A9A3618C3152}"/>
              </a:ext>
            </a:extLst>
          </p:cNvPr>
          <p:cNvSpPr txBox="1"/>
          <p:nvPr/>
        </p:nvSpPr>
        <p:spPr>
          <a:xfrm>
            <a:off x="5934919" y="3654426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10%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250D9E2D-F484-4105-B1B9-EC51F7593DA1}"/>
              </a:ext>
            </a:extLst>
          </p:cNvPr>
          <p:cNvSpPr txBox="1"/>
          <p:nvPr/>
        </p:nvSpPr>
        <p:spPr>
          <a:xfrm>
            <a:off x="5946884" y="424839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DE7F0FD-5CB0-4676-9BF4-F3B1A5621BE4}"/>
              </a:ext>
            </a:extLst>
          </p:cNvPr>
          <p:cNvSpPr txBox="1"/>
          <p:nvPr/>
        </p:nvSpPr>
        <p:spPr>
          <a:xfrm>
            <a:off x="5965066" y="4813198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2%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AB67594-B109-4DA7-BE8D-A578F8398849}"/>
              </a:ext>
            </a:extLst>
          </p:cNvPr>
          <p:cNvSpPr txBox="1"/>
          <p:nvPr/>
        </p:nvSpPr>
        <p:spPr>
          <a:xfrm>
            <a:off x="5954058" y="5394974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73D17D0-D64B-43D0-81F1-8B46F68CE17F}"/>
              </a:ext>
            </a:extLst>
          </p:cNvPr>
          <p:cNvSpPr txBox="1"/>
          <p:nvPr/>
        </p:nvSpPr>
        <p:spPr>
          <a:xfrm>
            <a:off x="7423717" y="259594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48%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D362271-991A-45F1-8B06-929415F61CD6}"/>
              </a:ext>
            </a:extLst>
          </p:cNvPr>
          <p:cNvSpPr txBox="1"/>
          <p:nvPr/>
        </p:nvSpPr>
        <p:spPr>
          <a:xfrm>
            <a:off x="7423716" y="3125179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26%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278A447-60D2-43BF-BBCC-465DA52E1EA8}"/>
              </a:ext>
            </a:extLst>
          </p:cNvPr>
          <p:cNvSpPr txBox="1"/>
          <p:nvPr/>
        </p:nvSpPr>
        <p:spPr>
          <a:xfrm>
            <a:off x="7421170" y="3685863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12%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73C93EC-9186-411B-8F75-B879F353384C}"/>
              </a:ext>
            </a:extLst>
          </p:cNvPr>
          <p:cNvSpPr txBox="1"/>
          <p:nvPr/>
        </p:nvSpPr>
        <p:spPr>
          <a:xfrm>
            <a:off x="7421170" y="4263312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8%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3834CA2-B207-48C8-8596-5F5AE0F5186B}"/>
              </a:ext>
            </a:extLst>
          </p:cNvPr>
          <p:cNvSpPr txBox="1"/>
          <p:nvPr/>
        </p:nvSpPr>
        <p:spPr>
          <a:xfrm>
            <a:off x="7423717" y="4813198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6%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71F42C0-AB10-4AA3-AA0D-1C91D441B877}"/>
              </a:ext>
            </a:extLst>
          </p:cNvPr>
          <p:cNvSpPr txBox="1"/>
          <p:nvPr/>
        </p:nvSpPr>
        <p:spPr>
          <a:xfrm>
            <a:off x="7435631" y="5391008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3830251-6423-446C-9005-ADD19A4E57F4}"/>
              </a:ext>
            </a:extLst>
          </p:cNvPr>
          <p:cNvSpPr txBox="1"/>
          <p:nvPr/>
        </p:nvSpPr>
        <p:spPr>
          <a:xfrm>
            <a:off x="9003891" y="5391240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082A3-4DC5-4795-96C6-EFEA5736EFFA}"/>
              </a:ext>
            </a:extLst>
          </p:cNvPr>
          <p:cNvSpPr txBox="1"/>
          <p:nvPr/>
        </p:nvSpPr>
        <p:spPr>
          <a:xfrm>
            <a:off x="8976412" y="2607427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53%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15C627EB-A8A1-47A5-87D6-327BA6FC786B}"/>
              </a:ext>
            </a:extLst>
          </p:cNvPr>
          <p:cNvSpPr txBox="1"/>
          <p:nvPr/>
        </p:nvSpPr>
        <p:spPr>
          <a:xfrm>
            <a:off x="8976411" y="313151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26%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6C90D95F-A621-408A-A885-C9FA6FF8804E}"/>
              </a:ext>
            </a:extLst>
          </p:cNvPr>
          <p:cNvSpPr txBox="1"/>
          <p:nvPr/>
        </p:nvSpPr>
        <p:spPr>
          <a:xfrm>
            <a:off x="8976410" y="367697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14%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2BBBED16-F909-4EFC-9DCE-47172EA64E80}"/>
              </a:ext>
            </a:extLst>
          </p:cNvPr>
          <p:cNvSpPr txBox="1"/>
          <p:nvPr/>
        </p:nvSpPr>
        <p:spPr>
          <a:xfrm>
            <a:off x="9003891" y="424839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3%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91DF887-243F-4440-9427-7D6AEACBCEFB}"/>
              </a:ext>
            </a:extLst>
          </p:cNvPr>
          <p:cNvSpPr txBox="1"/>
          <p:nvPr/>
        </p:nvSpPr>
        <p:spPr>
          <a:xfrm>
            <a:off x="9003891" y="4819817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4%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D5BA05-4459-499A-AF6F-5BB0CDC7A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648" y="1201897"/>
            <a:ext cx="1394644" cy="52674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5442FDF-91A1-44BA-A915-5D0AB2395D53}"/>
              </a:ext>
            </a:extLst>
          </p:cNvPr>
          <p:cNvSpPr txBox="1"/>
          <p:nvPr/>
        </p:nvSpPr>
        <p:spPr>
          <a:xfrm>
            <a:off x="10232492" y="1170095"/>
            <a:ext cx="1474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Palatino Linotype" panose="02040502050505030304" pitchFamily="18" charset="0"/>
              </a:rPr>
              <a:t>Claridad en la información suministrada por parte de la persona que lo atendió: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145BF5C9-5557-4292-87C1-6C8700EB76AF}"/>
              </a:ext>
            </a:extLst>
          </p:cNvPr>
          <p:cNvSpPr txBox="1"/>
          <p:nvPr/>
        </p:nvSpPr>
        <p:spPr>
          <a:xfrm>
            <a:off x="10483767" y="2600627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48%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CC483276-BEC6-4983-9C70-07D74772268D}"/>
              </a:ext>
            </a:extLst>
          </p:cNvPr>
          <p:cNvSpPr txBox="1"/>
          <p:nvPr/>
        </p:nvSpPr>
        <p:spPr>
          <a:xfrm>
            <a:off x="10502879" y="3125179"/>
            <a:ext cx="677174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27%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FD5F188D-F707-4633-AC64-E4E42E52F5C7}"/>
              </a:ext>
            </a:extLst>
          </p:cNvPr>
          <p:cNvSpPr txBox="1"/>
          <p:nvPr/>
        </p:nvSpPr>
        <p:spPr>
          <a:xfrm>
            <a:off x="10502879" y="3685863"/>
            <a:ext cx="677174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11%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057EACC-F1B8-4567-914D-7417135A256C}"/>
              </a:ext>
            </a:extLst>
          </p:cNvPr>
          <p:cNvSpPr txBox="1"/>
          <p:nvPr/>
        </p:nvSpPr>
        <p:spPr>
          <a:xfrm>
            <a:off x="10501207" y="4282956"/>
            <a:ext cx="67884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10%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4A1C3947-8919-4FB2-86CC-E0A18F10E1E5}"/>
              </a:ext>
            </a:extLst>
          </p:cNvPr>
          <p:cNvSpPr txBox="1"/>
          <p:nvPr/>
        </p:nvSpPr>
        <p:spPr>
          <a:xfrm>
            <a:off x="10509387" y="4826087"/>
            <a:ext cx="67066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4%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E6B401B5-743E-479B-AC2E-25D822AF3278}"/>
              </a:ext>
            </a:extLst>
          </p:cNvPr>
          <p:cNvSpPr txBox="1"/>
          <p:nvPr/>
        </p:nvSpPr>
        <p:spPr>
          <a:xfrm>
            <a:off x="10509517" y="5392551"/>
            <a:ext cx="67053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15315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>
            <a:extLst>
              <a:ext uri="{FF2B5EF4-FFF2-40B4-BE49-F238E27FC236}">
                <a16:creationId xmlns:a16="http://schemas.microsoft.com/office/drawing/2014/main" id="{89C98F33-710E-4021-83B2-28E96716B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02" y="246648"/>
            <a:ext cx="4088234" cy="132556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4.Conclusiones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A275AE2-521A-4A99-8727-FEA65C3971EF}"/>
              </a:ext>
            </a:extLst>
          </p:cNvPr>
          <p:cNvSpPr txBox="1"/>
          <p:nvPr/>
        </p:nvSpPr>
        <p:spPr>
          <a:xfrm>
            <a:off x="846802" y="1305660"/>
            <a:ext cx="42196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las 172 encuestas que midieron oportunidad, calidad, claridad y accesibilidad, la calificación promedio fue Muy Satisfecho con el  45,5% , el cual subió 3 puntos en comparación a la encuesta del primer semestre, seguida de Satisfecho con un 28%, que se mantiene igual al primer semestre.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Asimismo, la medida de “Insatisfecho” disminuyó del 10% al 5% en el segundo semestre, lo cual evidencia progreso. 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Este resultado presenta una tendencia positiva, sin embargo, se está trabajando para alcanzar un 95% en excelencia en todos los canales de atención, especialmente en tiempo de espera.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A3010F-4BE7-4166-AE86-40E52CD53B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427612"/>
              </p:ext>
            </p:extLst>
          </p:nvPr>
        </p:nvGraphicFramePr>
        <p:xfrm>
          <a:off x="5872294" y="1688283"/>
          <a:ext cx="4874003" cy="337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85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656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Institucional JEP_2019.potx" id="{49D57C64-97E3-42DF-8041-3E69D2DE5AA7}" vid="{3C517C19-8CB0-4918-816C-F17E9008144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683FCEDF2D7544B831721CFE0A70D5" ma:contentTypeVersion="1" ma:contentTypeDescription="Crear nuevo documento." ma:contentTypeScope="" ma:versionID="3d79f3f04e1a420b7c97ad86ec23625e">
  <xsd:schema xmlns:xsd="http://www.w3.org/2001/XMLSchema" xmlns:xs="http://www.w3.org/2001/XMLSchema" xmlns:p="http://schemas.microsoft.com/office/2006/metadata/properties" xmlns:ns2="3a668c32-46b4-448b-aeda-026e49a9e3bb" targetNamespace="http://schemas.microsoft.com/office/2006/metadata/properties" ma:root="true" ma:fieldsID="e0085c2740e2b3ee66e59559519fd2f1" ns2:_="">
    <xsd:import namespace="3a668c32-46b4-448b-aeda-026e49a9e3bb"/>
    <xsd:element name="properties">
      <xsd:complexType>
        <xsd:sequence>
          <xsd:element name="documentManagement">
            <xsd:complexType>
              <xsd:all>
                <xsd:element ref="ns2:A_x00f1_o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68c32-46b4-448b-aeda-026e49a9e3bb" elementFormDefault="qualified">
    <xsd:import namespace="http://schemas.microsoft.com/office/2006/documentManagement/types"/>
    <xsd:import namespace="http://schemas.microsoft.com/office/infopath/2007/PartnerControls"/>
    <xsd:element name="A_x00f1_o" ma:index="8" ma:displayName="Año" ma:internalName="A_x00f1_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3a668c32-46b4-448b-aeda-026e49a9e3bb">2019</A_x00f1_o>
  </documentManagement>
</p:properties>
</file>

<file path=customXml/itemProps1.xml><?xml version="1.0" encoding="utf-8"?>
<ds:datastoreItem xmlns:ds="http://schemas.openxmlformats.org/officeDocument/2006/customXml" ds:itemID="{760ED5B8-449D-414F-8189-CFD355F3CA8A}"/>
</file>

<file path=customXml/itemProps2.xml><?xml version="1.0" encoding="utf-8"?>
<ds:datastoreItem xmlns:ds="http://schemas.openxmlformats.org/officeDocument/2006/customXml" ds:itemID="{ADDBD496-CEC9-437A-82E6-D56EB9F275F4}"/>
</file>

<file path=customXml/itemProps3.xml><?xml version="1.0" encoding="utf-8"?>
<ds:datastoreItem xmlns:ds="http://schemas.openxmlformats.org/officeDocument/2006/customXml" ds:itemID="{22C76EE5-31B7-46E6-86F8-EBECE02181BD}"/>
</file>

<file path=docProps/app.xml><?xml version="1.0" encoding="utf-8"?>
<Properties xmlns="http://schemas.openxmlformats.org/officeDocument/2006/extended-properties" xmlns:vt="http://schemas.openxmlformats.org/officeDocument/2006/docPropsVTypes">
  <Template>Plantilla Institucional JEP_2019</Template>
  <TotalTime>1620</TotalTime>
  <Words>449</Words>
  <Application>Microsoft Office PowerPoint</Application>
  <PresentationFormat>Panorámica</PresentationFormat>
  <Paragraphs>79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Palatino Linotype</vt:lpstr>
      <vt:lpstr>Tema de Office</vt:lpstr>
      <vt:lpstr>Informe de resultados encuesta percepción ciudadana</vt:lpstr>
      <vt:lpstr>Índice</vt:lpstr>
      <vt:lpstr>1.Introducción</vt:lpstr>
      <vt:lpstr>2.Registro de Población</vt:lpstr>
      <vt:lpstr>3.Encuesta de percepción del servicio</vt:lpstr>
      <vt:lpstr>4.Conclusiones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percepción del servicio prestado</dc:title>
  <dc:creator>Sandra Marcela Parra Castillo</dc:creator>
  <cp:lastModifiedBy>Juana Giraldo Pineda</cp:lastModifiedBy>
  <cp:revision>71</cp:revision>
  <dcterms:created xsi:type="dcterms:W3CDTF">2019-08-05T15:08:37Z</dcterms:created>
  <dcterms:modified xsi:type="dcterms:W3CDTF">2019-12-18T20:41:43Z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0x01010029683FCEDF2D7544B831721CFE0A70D5</vt:lpwstr>
  </property>
</Properties>
</file>