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olors5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3.xml" ContentType="application/vnd.ms-office.chartcolorstyle+xml"/>
  <Override PartName="/ppt/commentAuthors.xml" ContentType="application/vnd.openxmlformats-officedocument.presentationml.commentAuth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9" r:id="rId4"/>
    <p:sldId id="284" r:id="rId5"/>
    <p:sldId id="270" r:id="rId6"/>
    <p:sldId id="271" r:id="rId7"/>
    <p:sldId id="272" r:id="rId8"/>
    <p:sldId id="273" r:id="rId9"/>
    <p:sldId id="274" r:id="rId10"/>
    <p:sldId id="285" r:id="rId11"/>
    <p:sldId id="275" r:id="rId12"/>
    <p:sldId id="278" r:id="rId13"/>
    <p:sldId id="283" r:id="rId14"/>
    <p:sldId id="279" r:id="rId15"/>
    <p:sldId id="280" r:id="rId16"/>
    <p:sldId id="281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o arith aguirre daza" initials="saad" lastIdx="2" clrIdx="0">
    <p:extLst>
      <p:ext uri="{19B8F6BF-5375-455C-9EA6-DF929625EA0E}">
        <p15:presenceInfo xmlns:p15="http://schemas.microsoft.com/office/powerpoint/2012/main" userId="aaff2dbf208e4c9f" providerId="Windows Live"/>
      </p:ext>
    </p:extLst>
  </p:cmAuthor>
  <p:cmAuthor id="2" name="Lech Julián Guerrero Cárdenas" initials="LJGC" lastIdx="47" clrIdx="1">
    <p:extLst>
      <p:ext uri="{19B8F6BF-5375-455C-9EA6-DF929625EA0E}">
        <p15:presenceInfo xmlns:p15="http://schemas.microsoft.com/office/powerpoint/2012/main" userId="S::julian.guerrero@jep.gov.co::90b4deda-e525-4808-a131-f5f0332544f0" providerId="AD"/>
      </p:ext>
    </p:extLst>
  </p:cmAuthor>
  <p:cmAuthor id="3" name="sapaca710@hotmail.com" initials="s" lastIdx="5" clrIdx="2">
    <p:extLst>
      <p:ext uri="{19B8F6BF-5375-455C-9EA6-DF929625EA0E}">
        <p15:presenceInfo xmlns:p15="http://schemas.microsoft.com/office/powerpoint/2012/main" userId="sapaca710@hotmail.com" providerId="None"/>
      </p:ext>
    </p:extLst>
  </p:cmAuthor>
  <p:cmAuthor id="4" name="Constanza Eugenia Cañón Charry" initials="CECC" lastIdx="2" clrIdx="3">
    <p:extLst>
      <p:ext uri="{19B8F6BF-5375-455C-9EA6-DF929625EA0E}">
        <p15:presenceInfo xmlns:p15="http://schemas.microsoft.com/office/powerpoint/2012/main" userId="S::constanza.canon@jep.gov.co::c97bfe39-110f-4b97-a089-518a43d177a2" providerId="AD"/>
      </p:ext>
    </p:extLst>
  </p:cmAuthor>
  <p:cmAuthor id="5" name="Sandra Marcela Parra Castillo" initials="SC" lastIdx="9" clrIdx="4">
    <p:extLst>
      <p:ext uri="{19B8F6BF-5375-455C-9EA6-DF929625EA0E}">
        <p15:presenceInfo xmlns:p15="http://schemas.microsoft.com/office/powerpoint/2012/main" userId="S::marcela.parra@jep.gov.co::f6a7c7f5-94b7-4190-a918-2b5ae7110e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3E65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82" autoAdjust="0"/>
    <p:restoredTop sz="94707"/>
  </p:normalViewPr>
  <p:slideViewPr>
    <p:cSldViewPr snapToGrid="0" snapToObjects="1">
      <p:cViewPr varScale="1">
        <p:scale>
          <a:sx n="72" d="100"/>
          <a:sy n="72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A\Desktop\II%20Trimestre\Totales%20IITrimestr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A\Desktop\II%20Trimestre\Totales%20IITrimestre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A\Desktop\II%20Trimestre\Totales%20IITrimestr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A\Desktop\Telefono%20II%20tri\BASE%20DE%20ENCUESTAS%20ABRI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CELA\Desktop\Telefono%20II%20tri\BASE%20DE%20ENCUESTAS%20ABRI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 w="19050" cap="flat" cmpd="sng" algn="ctr">
          <a:solidFill>
            <a:schemeClr val="tx1">
              <a:lumMod val="25000"/>
              <a:lumOff val="75000"/>
            </a:schemeClr>
          </a:solidFill>
          <a:round/>
        </a:ln>
        <a:effectLst/>
        <a:sp3d contourW="19050">
          <a:contourClr>
            <a:schemeClr val="tx1">
              <a:lumMod val="25000"/>
              <a:lumOff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943044619422574"/>
          <c:y val="0.19246397801996326"/>
          <c:w val="0.85056955380577426"/>
          <c:h val="0.6986665632765553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Hoja1!$B$13</c:f>
              <c:strCache>
                <c:ptCount val="1"/>
                <c:pt idx="0">
                  <c:v>Correo Electrónico</c:v>
                </c:pt>
              </c:strCache>
            </c:strRef>
          </c:tx>
          <c:spPr>
            <a:pattFill prst="ltDnDiag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chemeClr val="accent1"/>
              </a:solidFill>
            </a:ln>
            <a:effectLst/>
            <a:sp3d>
              <a:contourClr>
                <a:schemeClr val="accent1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133E65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Hoja1!$A$14:$A$16</c:f>
              <c:strCache>
                <c:ptCount val="3"/>
                <c:pt idx="0">
                  <c:v>Abril 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Hoja1!$B$14:$B$16</c:f>
              <c:numCache>
                <c:formatCode>General</c:formatCode>
                <c:ptCount val="3"/>
                <c:pt idx="0">
                  <c:v>230</c:v>
                </c:pt>
                <c:pt idx="1">
                  <c:v>258</c:v>
                </c:pt>
                <c:pt idx="2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D5-4373-B61A-D98F356166AB}"/>
            </c:ext>
          </c:extLst>
        </c:ser>
        <c:ser>
          <c:idx val="1"/>
          <c:order val="1"/>
          <c:tx>
            <c:strRef>
              <c:f>Hoja1!$C$13</c:f>
              <c:strCache>
                <c:ptCount val="1"/>
                <c:pt idx="0">
                  <c:v>Telefóno</c:v>
                </c:pt>
              </c:strCache>
            </c:strRef>
          </c:tx>
          <c:spPr>
            <a:pattFill prst="ltDnDiag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solidFill>
                <a:schemeClr val="accent2"/>
              </a:solidFill>
            </a:ln>
            <a:effectLst/>
            <a:sp3d>
              <a:contourClr>
                <a:schemeClr val="accent2"/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133E65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Hoja1!$A$14:$A$16</c:f>
              <c:strCache>
                <c:ptCount val="3"/>
                <c:pt idx="0">
                  <c:v>Abril </c:v>
                </c:pt>
                <c:pt idx="1">
                  <c:v>Mayo </c:v>
                </c:pt>
                <c:pt idx="2">
                  <c:v>Junio</c:v>
                </c:pt>
              </c:strCache>
            </c:strRef>
          </c:cat>
          <c:val>
            <c:numRef>
              <c:f>Hoja1!$C$14:$C$16</c:f>
              <c:numCache>
                <c:formatCode>General</c:formatCode>
                <c:ptCount val="3"/>
                <c:pt idx="0">
                  <c:v>435</c:v>
                </c:pt>
                <c:pt idx="1">
                  <c:v>412</c:v>
                </c:pt>
                <c:pt idx="2">
                  <c:v>437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D5-4373-B61A-D98F356166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7963600"/>
        <c:axId val="317961640"/>
        <c:axId val="0"/>
      </c:bar3DChart>
      <c:catAx>
        <c:axId val="317963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33E65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s-CO"/>
          </a:p>
        </c:txPr>
        <c:crossAx val="317961640"/>
        <c:crosses val="autoZero"/>
        <c:auto val="1"/>
        <c:lblAlgn val="ctr"/>
        <c:lblOffset val="100"/>
        <c:noMultiLvlLbl val="0"/>
      </c:catAx>
      <c:valAx>
        <c:axId val="3179616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133E65"/>
                </a:solidFill>
                <a:latin typeface="Palatino Linotype" panose="02040502050505030304" pitchFamily="18" charset="0"/>
                <a:ea typeface="+mn-ea"/>
                <a:cs typeface="+mn-cs"/>
              </a:defRPr>
            </a:pPr>
            <a:endParaRPr lang="es-CO"/>
          </a:p>
        </c:txPr>
        <c:crossAx val="317963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33E65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33E65"/>
          </a:solidFill>
          <a:latin typeface="Palatino Linotype" panose="02040502050505030304" pitchFamily="18" charset="0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603296058284012"/>
          <c:y val="9.2958068537909277E-2"/>
          <c:w val="0.81866336091642622"/>
          <c:h val="0.7219310369143811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C15A-4B9D-AB44-EC82150F45C0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C15A-4B9D-AB44-EC82150F45C0}"/>
              </c:ext>
            </c:extLst>
          </c:dPt>
          <c:dLbls>
            <c:dLbl>
              <c:idx val="1"/>
              <c:layout>
                <c:manualLayout>
                  <c:x val="0.10899156134393426"/>
                  <c:y val="-8.774188062240627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5A-4B9D-AB44-EC82150F45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Hoja1!$B$19:$C$19</c:f>
              <c:strCache>
                <c:ptCount val="2"/>
                <c:pt idx="0">
                  <c:v>Correo Electrónico</c:v>
                </c:pt>
                <c:pt idx="1">
                  <c:v>Telefóno</c:v>
                </c:pt>
              </c:strCache>
            </c:strRef>
          </c:cat>
          <c:val>
            <c:numRef>
              <c:f>Hoja1!$B$20:$C$20</c:f>
              <c:numCache>
                <c:formatCode>0%</c:formatCode>
                <c:ptCount val="2"/>
                <c:pt idx="0">
                  <c:v>0.4</c:v>
                </c:pt>
                <c:pt idx="1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5A-4B9D-AB44-EC82150F45C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436747987020308"/>
          <c:y val="0.80750607367009886"/>
          <c:w val="0.55205417386926225"/>
          <c:h val="7.23976809222593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729703882174024E-2"/>
          <c:y val="6.9934799913496007E-2"/>
          <c:w val="0.53137439785480245"/>
          <c:h val="0.90867813874425907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pattFill prst="ltUpDiag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1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1-097E-4B63-A9A3-ADF378461F5C}"/>
              </c:ext>
            </c:extLst>
          </c:dPt>
          <c:dPt>
            <c:idx val="1"/>
            <c:bubble3D val="0"/>
            <c:spPr>
              <a:pattFill prst="ltUpDiag">
                <a:fgClr>
                  <a:schemeClr val="accent2"/>
                </a:fgClr>
                <a:bgClr>
                  <a:schemeClr val="accent2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2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3-097E-4B63-A9A3-ADF378461F5C}"/>
              </c:ext>
            </c:extLst>
          </c:dPt>
          <c:dPt>
            <c:idx val="2"/>
            <c:bubble3D val="0"/>
            <c:spPr>
              <a:pattFill prst="ltUpDiag">
                <a:fgClr>
                  <a:schemeClr val="accent3"/>
                </a:fgClr>
                <a:bgClr>
                  <a:schemeClr val="accent3">
                    <a:lumMod val="20000"/>
                    <a:lumOff val="80000"/>
                  </a:schemeClr>
                </a:bgClr>
              </a:pattFill>
              <a:ln w="19050">
                <a:solidFill>
                  <a:schemeClr val="lt1"/>
                </a:solidFill>
              </a:ln>
              <a:effectLst>
                <a:innerShdw blurRad="114300">
                  <a:schemeClr val="accent3"/>
                </a:innerShdw>
              </a:effectLst>
            </c:spPr>
            <c:extLst>
              <c:ext xmlns:c16="http://schemas.microsoft.com/office/drawing/2014/chart" uri="{C3380CC4-5D6E-409C-BE32-E72D297353CC}">
                <c16:uniqueId val="{00000005-097E-4B63-A9A3-ADF378461F5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Hoja1!$A$33:$A$35</c:f>
              <c:strCache>
                <c:ptCount val="3"/>
                <c:pt idx="0">
                  <c:v>Respuesta Inmediata</c:v>
                </c:pt>
                <c:pt idx="1">
                  <c:v>Respuesta Escrita</c:v>
                </c:pt>
                <c:pt idx="2">
                  <c:v>Respuesta en Gestión </c:v>
                </c:pt>
              </c:strCache>
            </c:strRef>
          </c:cat>
          <c:val>
            <c:numRef>
              <c:f>Hoja1!$B$33:$B$35</c:f>
              <c:numCache>
                <c:formatCode>0%</c:formatCode>
                <c:ptCount val="3"/>
                <c:pt idx="0">
                  <c:v>0.59610027855153203</c:v>
                </c:pt>
                <c:pt idx="1">
                  <c:v>0.32961931290622098</c:v>
                </c:pt>
                <c:pt idx="2">
                  <c:v>7.4280408542246976E-2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97E-4B63-A9A3-ADF378461F5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53244088483247565"/>
          <c:y val="0.42116403090217225"/>
          <c:w val="0.46367601859212187"/>
          <c:h val="0.184644211140274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latin typeface="Palatino Linotype" panose="02040502050505030304" pitchFamily="18" charset="0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211723534558178"/>
          <c:y val="4.9760134149897932E-2"/>
          <c:w val="0.47076552930883642"/>
          <c:h val="0.78460921551472729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A249-438E-9D34-CF1EC97F9D2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A249-438E-9D34-CF1EC97F9D2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3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3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A249-438E-9D34-CF1EC97F9D21}"/>
              </c:ext>
            </c:extLst>
          </c:dPt>
          <c:dLbls>
            <c:dLbl>
              <c:idx val="1"/>
              <c:layout>
                <c:manualLayout>
                  <c:x val="6.3770160823297117E-2"/>
                  <c:y val="0.10505274378959784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249-438E-9D34-CF1EC97F9D21}"/>
                </c:ext>
              </c:extLst>
            </c:dLbl>
            <c:dLbl>
              <c:idx val="2"/>
              <c:layout>
                <c:manualLayout>
                  <c:x val="6.5882255264582884E-2"/>
                  <c:y val="0.10198962648511198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49-438E-9D34-CF1EC97F9D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133E65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Hoja2!$A$9:$A$11</c:f>
              <c:strCache>
                <c:ptCount val="3"/>
                <c:pt idx="0">
                  <c:v>Bueno </c:v>
                </c:pt>
                <c:pt idx="1">
                  <c:v>Regular</c:v>
                </c:pt>
                <c:pt idx="2">
                  <c:v>Malo</c:v>
                </c:pt>
              </c:strCache>
            </c:strRef>
          </c:cat>
          <c:val>
            <c:numRef>
              <c:f>Hoja2!$B$9:$B$11</c:f>
              <c:numCache>
                <c:formatCode>General</c:formatCode>
                <c:ptCount val="3"/>
                <c:pt idx="0">
                  <c:v>183</c:v>
                </c:pt>
                <c:pt idx="1">
                  <c:v>8</c:v>
                </c:pt>
                <c:pt idx="2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249-438E-9D34-CF1EC97F9D2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33E65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33E65"/>
          </a:solidFill>
          <a:latin typeface="Palatino Linotype" panose="02040502050505030304" pitchFamily="18" charset="0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1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1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1759-457A-9EAD-A5767F566263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2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2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1759-457A-9EAD-A5767F56626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133E65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pPr>
                <a:endParaRPr lang="es-CO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Hoja3!$A$10:$A$11</c:f>
              <c:strCache>
                <c:ptCount val="2"/>
                <c:pt idx="0">
                  <c:v>Si fue clara </c:v>
                </c:pt>
                <c:pt idx="1">
                  <c:v>No fue clara</c:v>
                </c:pt>
              </c:strCache>
            </c:strRef>
          </c:cat>
          <c:val>
            <c:numRef>
              <c:f>Hoja3!$B$10:$B$11</c:f>
              <c:numCache>
                <c:formatCode>General</c:formatCode>
                <c:ptCount val="2"/>
                <c:pt idx="0">
                  <c:v>170</c:v>
                </c:pt>
                <c:pt idx="1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759-457A-9EAD-A5767F56626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rgbClr val="133E65"/>
              </a:solidFill>
              <a:latin typeface="Palatino Linotype" panose="02040502050505030304" pitchFamily="18" charset="0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rgbClr val="133E65"/>
          </a:solidFill>
          <a:latin typeface="Palatino Linotype" panose="02040502050505030304" pitchFamily="18" charset="0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pattFill prst="ltDn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>
        <a:solidFill>
          <a:schemeClr val="phClr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ltUpDiag">
        <a:fgClr>
          <a:schemeClr val="phClr"/>
        </a:fgClr>
        <a:bgClr>
          <a:schemeClr val="phClr">
            <a:lumMod val="20000"/>
            <a:lumOff val="80000"/>
          </a:schemeClr>
        </a:bgClr>
      </a:pattFill>
      <a:ln w="19050">
        <a:solidFill>
          <a:schemeClr val="lt1"/>
        </a:solidFill>
      </a:ln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person&#10;&#10;Description automatically generated">
            <a:extLst>
              <a:ext uri="{FF2B5EF4-FFF2-40B4-BE49-F238E27FC236}">
                <a16:creationId xmlns:a16="http://schemas.microsoft.com/office/drawing/2014/main" id="{6F4EBE76-737B-C84B-B6DF-775DA355A54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4524D00-0B62-7A47-B758-C26456EE009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0228" y="1168082"/>
            <a:ext cx="4530635" cy="1823311"/>
          </a:xfrm>
        </p:spPr>
        <p:txBody>
          <a:bodyPr anchor="b"/>
          <a:lstStyle>
            <a:lvl1pPr algn="ctr">
              <a:defRPr sz="6000" b="1" i="0" baseline="0">
                <a:latin typeface="Calibri" panose="020F0502020204030204" pitchFamily="34" charset="0"/>
              </a:defRPr>
            </a:lvl1pPr>
          </a:lstStyle>
          <a:p>
            <a:r>
              <a:rPr lang="en-US" dirty="0" err="1"/>
              <a:t>asasas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AF08B8-DACF-6C4E-B242-4AA887434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40227" y="3880129"/>
            <a:ext cx="4530635" cy="59767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sasasasas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48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210A0216-36AF-254E-8D83-FA18CD9946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C89C84C-A2BB-1341-B906-331A1E6F5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215554" cy="1325563"/>
          </a:xfrm>
        </p:spPr>
        <p:txBody>
          <a:bodyPr/>
          <a:lstStyle>
            <a:lvl1pPr>
              <a:defRPr b="1" i="0" baseline="0">
                <a:solidFill>
                  <a:srgbClr val="133E65"/>
                </a:solidFill>
                <a:latin typeface="Calibri" panose="020F0502020204030204" pitchFamily="34" charset="0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56E383-7093-0144-847B-EB2A50D57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0588" y="1931133"/>
            <a:ext cx="8050823" cy="3898167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7653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41E7D-243C-3545-AFDB-306F815D07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3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7285E6-A7E0-7B42-849E-C28D8D0BE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60009-25B8-694D-9BAD-809F574903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6133D-98C7-4C4E-B2E8-3A5C9CBC6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5975E-6A70-714C-97E4-A68B379B0A4B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DB00D-A8E9-E74E-A8A9-D579C54A0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95FB86-7F61-7F4F-8E3E-1A12C8839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FC434-C39E-044D-87C8-CE454472249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13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A62A-20CC-2844-8ED3-E3EDACBF5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257" y="2557267"/>
            <a:ext cx="6732698" cy="1743598"/>
          </a:xfrm>
        </p:spPr>
        <p:txBody>
          <a:bodyPr>
            <a:normAutofit fontScale="90000"/>
          </a:bodyPr>
          <a:lstStyle/>
          <a:p>
            <a:r>
              <a:rPr lang="es-CO" sz="5400" b="0" dirty="0">
                <a:latin typeface="Palatino Linotype" panose="02040502050505030304" pitchFamily="18" charset="0"/>
                <a:cs typeface="Calibri" panose="020F0502020204030204" pitchFamily="34" charset="0"/>
              </a:rPr>
              <a:t>INFORME  TRIMESTRAL DEL TRÁMITE DE PQRSFD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1119116" y="4801196"/>
            <a:ext cx="46129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>
                <a:latin typeface="Palatino Linotype" panose="02040502050505030304" pitchFamily="18" charset="0"/>
              </a:rPr>
              <a:t>Segundo Trimestre – 2020</a:t>
            </a:r>
          </a:p>
          <a:p>
            <a:pPr algn="ctr"/>
            <a:r>
              <a:rPr lang="es-MX" dirty="0">
                <a:latin typeface="Palatino Linotype" panose="02040502050505030304" pitchFamily="18" charset="0"/>
              </a:rPr>
              <a:t>1 de abril a 30 de junio de 2020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515155" y="6040192"/>
            <a:ext cx="8435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Palatino Linotype" panose="02040502050505030304" pitchFamily="18" charset="0"/>
              </a:rPr>
              <a:t>Secretaría Ejecutiva – Departamento de Atención al Ciudadano</a:t>
            </a:r>
          </a:p>
        </p:txBody>
      </p:sp>
    </p:spTree>
    <p:extLst>
      <p:ext uri="{BB962C8B-B14F-4D97-AF65-F5344CB8AC3E}">
        <p14:creationId xmlns:p14="http://schemas.microsoft.com/office/powerpoint/2010/main" val="41937523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458903"/>
              </p:ext>
            </p:extLst>
          </p:nvPr>
        </p:nvGraphicFramePr>
        <p:xfrm>
          <a:off x="2171700" y="666427"/>
          <a:ext cx="7915883" cy="496138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46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7805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Área o Departamento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N° PQRSFD Canal</a:t>
                      </a:r>
                      <a:r>
                        <a:rPr lang="es-MX" sz="1200" b="1" u="none" strike="noStrike" baseline="0" dirty="0">
                          <a:effectLst/>
                          <a:latin typeface="Palatino Linotype" panose="02040502050505030304" pitchFamily="18" charset="0"/>
                        </a:rPr>
                        <a:t> Escrito Correo electrónico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N° PQRSFD Canal</a:t>
                      </a:r>
                      <a:r>
                        <a:rPr lang="es-MX" sz="1200" b="1" u="none" strike="noStrike" baseline="0" dirty="0">
                          <a:effectLst/>
                          <a:latin typeface="Palatino Linotype" panose="02040502050505030304" pitchFamily="18" charset="0"/>
                        </a:rPr>
                        <a:t> Telefónico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u="none" strike="noStrike" dirty="0">
                          <a:effectLst/>
                          <a:latin typeface="Palatino Linotype" panose="02040502050505030304" pitchFamily="18" charset="0"/>
                        </a:rPr>
                        <a:t>Sala de Amnistía o Indulto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Sala de Definición de Situaciones Jurídicas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858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Sala de Reconocimiento de Verdad, de Responsabilidad y de Determinación de los Hechos y Conductas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38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80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Sección de Ausencia de Reconocimiento de Verdad y Responsabilidad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Sección de Reconocimiento de Verdad y Responsabilidad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Secretaría Ejecutiva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Secretaría Judicial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27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Subdirección de Comunicaciones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Subdirección de Contratación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Subdirección de Control Interno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Subdirección de Fortalecimiento Institucional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Subdirección de Recursos Físicos e Infraestructura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Subdirección de Talento Humano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Subdirección Financiera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Subsecretaría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140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870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1.284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4222821" y="5611681"/>
            <a:ext cx="59840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Conalcréditos (canal telefónico) y CONTI (canal escrito). 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JEP.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484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128568"/>
            <a:ext cx="10837986" cy="793974"/>
          </a:xfrm>
        </p:spPr>
        <p:txBody>
          <a:bodyPr/>
          <a:lstStyle/>
          <a:p>
            <a:pPr algn="ctr"/>
            <a:r>
              <a:rPr lang="es-MX" sz="2800" dirty="0"/>
              <a:t>6</a:t>
            </a:r>
            <a:r>
              <a:rPr lang="es-MX" sz="2800" dirty="0">
                <a:latin typeface="Palatino Linotype" panose="02040502050505030304" pitchFamily="18" charset="0"/>
              </a:rPr>
              <a:t>.</a:t>
            </a:r>
            <a:r>
              <a:rPr lang="es-MX" sz="3600" dirty="0">
                <a:latin typeface="Palatino Linotype" panose="02040502050505030304" pitchFamily="18" charset="0"/>
              </a:rPr>
              <a:t> </a:t>
            </a:r>
            <a:r>
              <a:rPr lang="es-MX" sz="2800" dirty="0">
                <a:latin typeface="Palatino Linotype" panose="02040502050505030304" pitchFamily="18" charset="0"/>
              </a:rPr>
              <a:t>SEGUIMIENTO A LAS RESPUESTAS DE LAS PQRSFD</a:t>
            </a:r>
          </a:p>
        </p:txBody>
      </p:sp>
      <p:sp>
        <p:nvSpPr>
          <p:cNvPr id="14" name="Rectángulo redondeado 13"/>
          <p:cNvSpPr/>
          <p:nvPr/>
        </p:nvSpPr>
        <p:spPr>
          <a:xfrm flipH="1">
            <a:off x="1601162" y="2107770"/>
            <a:ext cx="4288171" cy="33612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accent1">
                    <a:lumMod val="50000"/>
                  </a:schemeClr>
                </a:solidFill>
                <a:latin typeface="Palatino Linotype"/>
              </a:rPr>
              <a:t>En el trimestre informado 1.284 (60%) PQRSFD, fueron respondidas de manera inmediata (canal telefónico) a través de un agente o contratista,  710 (33%) PQRSFD, fueron respondidas de manera escrita y 160 (7%) PQRSFD, se encuentran en gestión.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6257192" y="1281613"/>
            <a:ext cx="5834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Palatino Linotype" panose="02040502050505030304" pitchFamily="18" charset="0"/>
              </a:rPr>
              <a:t>Gráfica 3</a:t>
            </a:r>
          </a:p>
          <a:p>
            <a:pPr algn="ctr"/>
            <a:r>
              <a:rPr lang="es-MX" sz="2000" b="1" dirty="0">
                <a:latin typeface="Palatino Linotype" panose="02040502050505030304" pitchFamily="18" charset="0"/>
              </a:rPr>
              <a:t>Seguimiento a las respuestas de las PQRSFD</a:t>
            </a:r>
            <a:endParaRPr lang="es-CO" sz="2000" b="1" dirty="0"/>
          </a:p>
        </p:txBody>
      </p:sp>
      <p:sp>
        <p:nvSpPr>
          <p:cNvPr id="17" name="CuadroTexto 16"/>
          <p:cNvSpPr txBox="1"/>
          <p:nvPr/>
        </p:nvSpPr>
        <p:spPr>
          <a:xfrm>
            <a:off x="6347880" y="5342917"/>
            <a:ext cx="565275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Conalcréditos (canal telefónico) y CONTI (canal escrito). 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JEP.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31 de marzo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8441443"/>
              </p:ext>
            </p:extLst>
          </p:nvPr>
        </p:nvGraphicFramePr>
        <p:xfrm>
          <a:off x="6096000" y="2300283"/>
          <a:ext cx="5203064" cy="3042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3050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5577" y="-46849"/>
            <a:ext cx="10711376" cy="854561"/>
          </a:xfrm>
        </p:spPr>
        <p:txBody>
          <a:bodyPr>
            <a:normAutofit/>
          </a:bodyPr>
          <a:lstStyle/>
          <a:p>
            <a:pPr algn="ctr"/>
            <a:r>
              <a:rPr lang="es-MX" sz="2800" dirty="0"/>
              <a:t>7. </a:t>
            </a:r>
            <a:r>
              <a:rPr lang="es-MX" sz="2800" dirty="0">
                <a:latin typeface="Palatino Linotype" panose="02040502050505030304" pitchFamily="18" charset="0"/>
              </a:rPr>
              <a:t>TIEMPO PROMEDIO DE RESPUESTA </a:t>
            </a:r>
            <a:endParaRPr lang="es-MX" sz="3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2786727" y="821519"/>
            <a:ext cx="6207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Cuadro 3</a:t>
            </a:r>
          </a:p>
          <a:p>
            <a:pPr algn="ctr"/>
            <a:r>
              <a:rPr lang="es-MX" b="1" dirty="0">
                <a:latin typeface="Palatino Linotype" panose="02040502050505030304" pitchFamily="18" charset="0"/>
              </a:rPr>
              <a:t>Tiempo promedio de respuestas de las PQRSDF* </a:t>
            </a:r>
            <a:endParaRPr lang="es-CO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3007982" y="5280611"/>
            <a:ext cx="6644386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s-CO" sz="1050" b="1" dirty="0">
                <a:latin typeface="Palatino Linotype"/>
              </a:rPr>
              <a:t>Fuente:</a:t>
            </a:r>
            <a:r>
              <a:rPr lang="es-CO" sz="1050" dirty="0">
                <a:latin typeface="Palatino Linotype"/>
              </a:rPr>
              <a:t> Base de datos Conalcréditos (canal telefónico) y CONTI (canal escrito).</a:t>
            </a:r>
          </a:p>
          <a:p>
            <a:pPr algn="r"/>
            <a:r>
              <a:rPr lang="es-CO" sz="1050" dirty="0">
                <a:latin typeface="Palatino Linotype"/>
              </a:rPr>
              <a:t>**Resolución 3351 del 3 de octubre de 2019  por la cual se reglamenta el trámite interno de PQRSFD de la JEP.</a:t>
            </a:r>
          </a:p>
          <a:p>
            <a:pPr algn="r"/>
            <a:r>
              <a:rPr lang="es-CO" sz="1050" dirty="0">
                <a:latin typeface="Palatino Linotype"/>
              </a:rPr>
              <a:t>Elaboración propia Departamento de Atención al Ciudadano (DAC)-Secretaría Ejecutiva JEP. </a:t>
            </a:r>
            <a:endParaRPr lang="es-CO" sz="1050" dirty="0">
              <a:latin typeface="Palatino Linotype" panose="02040502050505030304" pitchFamily="18" charset="0"/>
            </a:endParaRP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10313" y="5996901"/>
            <a:ext cx="8745152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MX" sz="1050" dirty="0">
                <a:latin typeface="Palatino Linotype"/>
              </a:rPr>
              <a:t>*El promedio de </a:t>
            </a:r>
            <a:r>
              <a:rPr lang="es-MX" sz="1100" dirty="0">
                <a:latin typeface="Palatino Linotype"/>
              </a:rPr>
              <a:t>tiempo</a:t>
            </a:r>
            <a:r>
              <a:rPr lang="es-MX" sz="1050" dirty="0">
                <a:latin typeface="Palatino Linotype"/>
              </a:rPr>
              <a:t> de  respuesta (en días), por modalidad de petición, se calculó sumando los días hábiles trascurridos desde la radicación del documento hasta la fecha de su respuesta, y posteriormente se dividió entre el número de solicitudes realizadas por modalidad entre el 01 de abril al 30 de junio del 2.020. 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040677"/>
              </p:ext>
            </p:extLst>
          </p:nvPr>
        </p:nvGraphicFramePr>
        <p:xfrm>
          <a:off x="2190750" y="1600201"/>
          <a:ext cx="6667302" cy="36916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87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9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52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Tipo de Documento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1" u="none" strike="noStrike" dirty="0">
                          <a:effectLst/>
                          <a:latin typeface="Palatino Linotype"/>
                        </a:rPr>
                        <a:t>Termino para resolver (Días)**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Tiempo promedio de respuesta (Días)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Felicitación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2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317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Petición de interés general y/o particular canal telefónico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Inmediata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Inmediata </a:t>
                      </a:r>
                      <a:endParaRPr lang="es-MX" sz="1200" b="0" i="0" u="none" strike="noStrike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1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Petición de interés general y/o particular canal escrito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Petición entre autoridades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Queja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Solicitud de documentos y de información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Consulta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Sugerencia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 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Traslado por competencia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Actualización de datos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30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/>
                        </a:rPr>
                        <a:t>Falta de competencia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5761"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Promedio Total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11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051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2441" y="1209237"/>
            <a:ext cx="10043916" cy="435522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sz="1800" dirty="0">
                <a:latin typeface="Palatino Linotype" panose="02040502050505030304" pitchFamily="18" charset="0"/>
              </a:rPr>
              <a:t>A todos los titulares de derecho y ciudadanía en general que se comunicaron a través del  canal telefónico de la JEP, se les invita a realizar un breve sondeo relacionado con el servicio brindado, obteniendo la siguiente información:</a:t>
            </a:r>
          </a:p>
          <a:p>
            <a:pPr algn="just"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r>
              <a:rPr lang="es-MX" sz="1800" b="1" dirty="0">
                <a:latin typeface="Palatino Linotype"/>
              </a:rPr>
              <a:t>Sondeo de percepción canal telefónico:</a:t>
            </a:r>
            <a:r>
              <a:rPr lang="es-MX" sz="1800" dirty="0">
                <a:latin typeface="Palatino Linotype"/>
              </a:rPr>
              <a:t> de las 1.284 llamadas recibidas, </a:t>
            </a:r>
            <a:r>
              <a:rPr lang="es-MX" sz="1800" b="1" dirty="0">
                <a:latin typeface="Palatino Linotype"/>
              </a:rPr>
              <a:t>210 ciudadanos</a:t>
            </a:r>
            <a:r>
              <a:rPr lang="es-MX" sz="1800" dirty="0">
                <a:latin typeface="Palatino Linotype"/>
              </a:rPr>
              <a:t>, respondieron </a:t>
            </a:r>
            <a:r>
              <a:rPr lang="es-MX" sz="1800" i="1" dirty="0">
                <a:latin typeface="Palatino Linotype"/>
              </a:rPr>
              <a:t>bueno, regular o malo </a:t>
            </a:r>
            <a:r>
              <a:rPr lang="es-MX" sz="1800" dirty="0">
                <a:latin typeface="Palatino Linotype"/>
              </a:rPr>
              <a:t>a la pregunta “</a:t>
            </a:r>
            <a:r>
              <a:rPr lang="es-MX" sz="1800" i="1" dirty="0">
                <a:latin typeface="Palatino Linotype"/>
              </a:rPr>
              <a:t>La persona que lo atendió demostró conocimiento de los temas tratados</a:t>
            </a:r>
            <a:r>
              <a:rPr lang="es-MX" sz="1800" dirty="0">
                <a:latin typeface="Palatino Linotype"/>
              </a:rPr>
              <a:t>”; y, 186 ciudadanos respondieron</a:t>
            </a:r>
            <a:r>
              <a:rPr lang="es-MX" sz="1800" i="1" dirty="0">
                <a:latin typeface="Palatino Linotype"/>
              </a:rPr>
              <a:t> </a:t>
            </a:r>
            <a:r>
              <a:rPr lang="es-MX" sz="1800" dirty="0">
                <a:latin typeface="Palatino Linotype"/>
              </a:rPr>
              <a:t>a</a:t>
            </a:r>
            <a:r>
              <a:rPr lang="es-MX" sz="1800" i="1" dirty="0">
                <a:latin typeface="Palatino Linotype"/>
              </a:rPr>
              <a:t> </a:t>
            </a:r>
            <a:r>
              <a:rPr lang="es-MX" sz="1800" dirty="0">
                <a:latin typeface="Palatino Linotype"/>
              </a:rPr>
              <a:t>la pregunta “</a:t>
            </a:r>
            <a:r>
              <a:rPr lang="es-MX" sz="1800" i="1" dirty="0">
                <a:latin typeface="Palatino Linotype"/>
              </a:rPr>
              <a:t>La información suministrada fue clara, comprensible y oportuna</a:t>
            </a:r>
            <a:r>
              <a:rPr lang="es-MX" sz="1800" dirty="0">
                <a:latin typeface="Palatino Linotype"/>
              </a:rPr>
              <a:t>”, eligiendo entre dos opciones: s</a:t>
            </a:r>
            <a:r>
              <a:rPr lang="es-MX" sz="1800" i="1" dirty="0">
                <a:latin typeface="Palatino Linotype"/>
              </a:rPr>
              <a:t>i fue</a:t>
            </a:r>
            <a:r>
              <a:rPr lang="es-MX" sz="1800" dirty="0">
                <a:latin typeface="Palatino Linotype"/>
              </a:rPr>
              <a:t> </a:t>
            </a:r>
            <a:r>
              <a:rPr lang="es-MX" sz="1800" i="1" dirty="0">
                <a:latin typeface="Palatino Linotype"/>
              </a:rPr>
              <a:t>claro o no fue clara.</a:t>
            </a:r>
          </a:p>
          <a:p>
            <a:pPr marL="457200" lvl="1" indent="0" algn="just">
              <a:lnSpc>
                <a:spcPct val="150000"/>
              </a:lnSpc>
              <a:buNone/>
            </a:pPr>
            <a:endParaRPr lang="es-MX" sz="1800" dirty="0">
              <a:latin typeface="Palatino Linotype" panose="02040502050505030304" pitchFamily="18" charset="0"/>
            </a:endParaRPr>
          </a:p>
          <a:p>
            <a:pPr marL="457200" lvl="1" indent="0" algn="just">
              <a:lnSpc>
                <a:spcPct val="150000"/>
              </a:lnSpc>
              <a:buNone/>
            </a:pPr>
            <a:endParaRPr lang="es-MX" sz="1800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 algn="just"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409276" y="490654"/>
            <a:ext cx="5730246" cy="412595"/>
          </a:xfrm>
        </p:spPr>
        <p:txBody>
          <a:bodyPr>
            <a:normAutofit fontScale="90000"/>
          </a:bodyPr>
          <a:lstStyle/>
          <a:p>
            <a:r>
              <a:rPr lang="es-MX" sz="3100" dirty="0">
                <a:latin typeface="Palatino Linotype" panose="02040502050505030304" pitchFamily="18" charset="0"/>
              </a:rPr>
              <a:t>8. SONDEO DE PERCEPCIÓN</a:t>
            </a:r>
            <a:r>
              <a:rPr lang="es-MX" sz="4000" dirty="0">
                <a:latin typeface="Palatino Linotype" panose="02040502050505030304" pitchFamily="18" charset="0"/>
              </a:rPr>
              <a:t> </a:t>
            </a:r>
            <a:br>
              <a:rPr lang="es-MX" dirty="0">
                <a:latin typeface="Palatino Linotype" panose="02040502050505030304" pitchFamily="18" charset="0"/>
              </a:rPr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0709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8424" y="303948"/>
            <a:ext cx="7356747" cy="502276"/>
          </a:xfrm>
        </p:spPr>
        <p:txBody>
          <a:bodyPr/>
          <a:lstStyle/>
          <a:p>
            <a:pPr algn="ctr"/>
            <a:r>
              <a:rPr lang="es-MX" dirty="0">
                <a:latin typeface="Palatino Linotype" panose="02040502050505030304" pitchFamily="18" charset="0"/>
              </a:rPr>
              <a:t>Sondeo de percepción canal telefónico 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420819" y="877857"/>
            <a:ext cx="469113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Gráfica 4</a:t>
            </a:r>
          </a:p>
          <a:p>
            <a:pPr algn="ctr"/>
            <a:r>
              <a:rPr lang="es-MX" dirty="0">
                <a:latin typeface="Palatino Linotype"/>
              </a:rPr>
              <a:t>La persona que lo atendió demostró conocimiento de los temas tratados.</a:t>
            </a:r>
            <a:endParaRPr lang="es-MX" dirty="0">
              <a:latin typeface="Palatino Linotype" panose="02040502050505030304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6237952" y="921654"/>
            <a:ext cx="5464207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Gráfica 5</a:t>
            </a:r>
          </a:p>
          <a:p>
            <a:pPr algn="ctr"/>
            <a:r>
              <a:rPr lang="es-MX" dirty="0">
                <a:latin typeface="Palatino Linotype"/>
              </a:rPr>
              <a:t>La información suministrada fue clara, comprensible y oportuna.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2243346" y="6142641"/>
            <a:ext cx="615471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</a:t>
            </a:r>
            <a:r>
              <a:rPr lang="es-CO" sz="1050" dirty="0" err="1">
                <a:latin typeface="Palatino Linotype" panose="02040502050505030304" pitchFamily="18" charset="0"/>
              </a:rPr>
              <a:t>Conalcréditos</a:t>
            </a:r>
            <a:r>
              <a:rPr lang="es-CO" sz="1050" dirty="0">
                <a:latin typeface="Palatino Linotype" panose="02040502050505030304" pitchFamily="18" charset="0"/>
              </a:rPr>
              <a:t> (canal telefónico)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</a:t>
            </a:r>
            <a:r>
              <a:rPr lang="es-CO" sz="1050" dirty="0" err="1">
                <a:latin typeface="Palatino Linotype" panose="02040502050505030304" pitchFamily="18" charset="0"/>
              </a:rPr>
              <a:t>JEP</a:t>
            </a:r>
            <a:r>
              <a:rPr lang="es-CO" sz="1050" dirty="0">
                <a:latin typeface="Palatino Linotype" panose="02040502050505030304" pitchFamily="18" charset="0"/>
              </a:rPr>
              <a:t>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850169"/>
              </p:ext>
            </p:extLst>
          </p:nvPr>
        </p:nvGraphicFramePr>
        <p:xfrm>
          <a:off x="595893" y="1525097"/>
          <a:ext cx="4360127" cy="2750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9263699"/>
              </p:ext>
            </p:extLst>
          </p:nvPr>
        </p:nvGraphicFramePr>
        <p:xfrm>
          <a:off x="6769780" y="179999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C9AB7E2F-1C27-462A-92E0-831057F1C12D}"/>
              </a:ext>
            </a:extLst>
          </p:cNvPr>
          <p:cNvSpPr txBox="1"/>
          <p:nvPr/>
        </p:nvSpPr>
        <p:spPr>
          <a:xfrm>
            <a:off x="419100" y="4371975"/>
            <a:ext cx="443865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dirty="0">
                <a:latin typeface="Palatino Linotype"/>
              </a:rPr>
              <a:t>183 ciudadanos respondieron "</a:t>
            </a:r>
            <a:r>
              <a:rPr lang="es-ES" i="1" dirty="0">
                <a:latin typeface="Palatino Linotype"/>
              </a:rPr>
              <a:t>Bueno</a:t>
            </a:r>
            <a:r>
              <a:rPr lang="es-ES" dirty="0">
                <a:latin typeface="Palatino Linotype"/>
              </a:rPr>
              <a:t>", correspondiente a un 87%; 8 ciudadanos "Regular" con un 4%; y 19 ciudadanos "malo“, esto es,  9% de las  personas que contestaron esta pregunta del sondeo.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CD1AB62-6E24-4910-815B-EC5C394C025B}"/>
              </a:ext>
            </a:extLst>
          </p:cNvPr>
          <p:cNvSpPr txBox="1"/>
          <p:nvPr/>
        </p:nvSpPr>
        <p:spPr>
          <a:xfrm>
            <a:off x="6391275" y="4581525"/>
            <a:ext cx="4886325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dirty="0">
                <a:latin typeface="Palatino Linotype"/>
              </a:rPr>
              <a:t>170 ciudadanos respondieron que "</a:t>
            </a:r>
            <a:r>
              <a:rPr lang="es-ES" i="1" dirty="0">
                <a:latin typeface="Palatino Linotype"/>
              </a:rPr>
              <a:t>si fue clara</a:t>
            </a:r>
            <a:r>
              <a:rPr lang="es-ES" dirty="0">
                <a:latin typeface="Palatino Linotype"/>
              </a:rPr>
              <a:t>" la información suministrada, esto corresponde a un 91%. 16 ciudadanos contestaron que "</a:t>
            </a:r>
            <a:r>
              <a:rPr lang="es-ES" i="1" dirty="0">
                <a:latin typeface="Palatino Linotype"/>
              </a:rPr>
              <a:t>No fue clara</a:t>
            </a:r>
            <a:r>
              <a:rPr lang="es-ES" dirty="0">
                <a:latin typeface="Palatino Linotype"/>
              </a:rPr>
              <a:t>“ la información, equivalente al 9%.  </a:t>
            </a:r>
          </a:p>
        </p:txBody>
      </p:sp>
    </p:spTree>
    <p:extLst>
      <p:ext uri="{BB962C8B-B14F-4D97-AF65-F5344CB8AC3E}">
        <p14:creationId xmlns:p14="http://schemas.microsoft.com/office/powerpoint/2010/main" val="3074895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836" y="561680"/>
            <a:ext cx="7215554" cy="694554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900" dirty="0">
                <a:latin typeface="Palatino Linotype" panose="02040502050505030304" pitchFamily="18" charset="0"/>
              </a:rPr>
              <a:t> </a:t>
            </a:r>
            <a:r>
              <a:rPr lang="es-MX" sz="3100" dirty="0">
                <a:latin typeface="Palatino Linotype" panose="02040502050505030304" pitchFamily="18" charset="0"/>
              </a:rPr>
              <a:t>9. Conclusiones</a:t>
            </a:r>
            <a:br>
              <a:rPr lang="es-MX" dirty="0">
                <a:latin typeface="Palatino Linotype" panose="02040502050505030304" pitchFamily="18" charset="0"/>
              </a:rPr>
            </a:b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6358" y="1084247"/>
            <a:ext cx="11204363" cy="405646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600" dirty="0">
                <a:latin typeface="Palatino Linotype"/>
              </a:rPr>
              <a:t>El canal de atención más utilizado por los Titulares de derecho, </a:t>
            </a:r>
            <a:r>
              <a:rPr lang="es-CO" sz="1600" dirty="0">
                <a:latin typeface="Palatino Linotype"/>
              </a:rPr>
              <a:t>terceros intervinientes y ciudadanía en general</a:t>
            </a:r>
            <a:r>
              <a:rPr lang="es-MX" sz="1600" dirty="0">
                <a:latin typeface="Palatino Linotype"/>
              </a:rPr>
              <a:t> para el segundo trimestre fue el </a:t>
            </a:r>
            <a:r>
              <a:rPr lang="es-MX" sz="1600" b="1" dirty="0">
                <a:latin typeface="Palatino Linotype"/>
              </a:rPr>
              <a:t>telefónico, </a:t>
            </a:r>
            <a:r>
              <a:rPr lang="es-MX" sz="1600" dirty="0">
                <a:latin typeface="Palatino Linotype"/>
              </a:rPr>
              <a:t>con un </a:t>
            </a:r>
            <a:r>
              <a:rPr lang="es-MX" sz="1600" b="1" dirty="0">
                <a:latin typeface="Palatino Linotype"/>
              </a:rPr>
              <a:t>total de 1.284, equivalente al  60%.</a:t>
            </a:r>
            <a:endParaRPr lang="es-ES" dirty="0">
              <a:latin typeface="Palatino Linotype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600" dirty="0">
                <a:latin typeface="Palatino Linotype" panose="02040502050505030304" pitchFamily="18" charset="0"/>
              </a:rPr>
              <a:t>De las </a:t>
            </a:r>
            <a:r>
              <a:rPr lang="es-MX" sz="1600" b="1" dirty="0">
                <a:latin typeface="Palatino Linotype" panose="02040502050505030304" pitchFamily="18" charset="0"/>
              </a:rPr>
              <a:t>1.603</a:t>
            </a:r>
            <a:r>
              <a:rPr lang="es-MX" sz="1600" dirty="0">
                <a:latin typeface="Palatino Linotype" panose="02040502050505030304" pitchFamily="18" charset="0"/>
              </a:rPr>
              <a:t> peticiones tramitadas por el Departamento de Atención al Ciudadano, </a:t>
            </a:r>
            <a:r>
              <a:rPr lang="es-MX" sz="1600" b="1" dirty="0">
                <a:latin typeface="Palatino Linotype" panose="02040502050505030304" pitchFamily="18" charset="0"/>
              </a:rPr>
              <a:t>el 80% </a:t>
            </a:r>
            <a:r>
              <a:rPr lang="es-MX" sz="1600" dirty="0">
                <a:latin typeface="Palatino Linotype" panose="02040502050505030304" pitchFamily="18" charset="0"/>
              </a:rPr>
              <a:t>corresponden a respuestas a través de un asesor por el canal telefónico </a:t>
            </a:r>
            <a:r>
              <a:rPr lang="es-MX" sz="1600" b="1" dirty="0">
                <a:latin typeface="Palatino Linotype" panose="02040502050505030304" pitchFamily="18" charset="0"/>
              </a:rPr>
              <a:t>y el 20% </a:t>
            </a:r>
            <a:r>
              <a:rPr lang="es-MX" sz="1600" dirty="0">
                <a:latin typeface="Palatino Linotype" panose="02040502050505030304" pitchFamily="18" charset="0"/>
              </a:rPr>
              <a:t>a respuestas por el canal escrito.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600" dirty="0">
                <a:latin typeface="Palatino Linotype"/>
              </a:rPr>
              <a:t>De las peticiones registradas por los diferentes canales que requerían respuesta, el </a:t>
            </a:r>
            <a:r>
              <a:rPr lang="es-MX" sz="1600" b="1" dirty="0">
                <a:latin typeface="Palatino Linotype"/>
              </a:rPr>
              <a:t>93% </a:t>
            </a:r>
            <a:r>
              <a:rPr lang="es-MX" sz="1600" dirty="0">
                <a:latin typeface="Palatino Linotype"/>
              </a:rPr>
              <a:t>fueron respondidas y el </a:t>
            </a:r>
            <a:r>
              <a:rPr lang="es-MX" sz="1600" b="1" dirty="0">
                <a:latin typeface="Palatino Linotype"/>
              </a:rPr>
              <a:t>7% </a:t>
            </a:r>
            <a:r>
              <a:rPr lang="es-MX" sz="1600" dirty="0">
                <a:latin typeface="Palatino Linotype"/>
              </a:rPr>
              <a:t>las restantes, serán gestionadas en el siguiente periodo. </a:t>
            </a:r>
            <a:endParaRPr lang="es-MX" sz="1600" dirty="0">
              <a:latin typeface="Palatino Linotype" panose="02040502050505030304" pitchFamily="18" charset="0"/>
            </a:endParaRPr>
          </a:p>
          <a:p>
            <a:pPr marL="514350" indent="-514350" algn="just">
              <a:lnSpc>
                <a:spcPct val="150000"/>
              </a:lnSpc>
              <a:buFont typeface="Arial" panose="020B0604020202020204" pitchFamily="34" charset="0"/>
              <a:buAutoNum type="arabicPeriod" startAt="5"/>
            </a:pPr>
            <a:r>
              <a:rPr lang="es-MX" sz="1600" dirty="0">
                <a:latin typeface="Palatino Linotype" panose="02040502050505030304" pitchFamily="18" charset="0"/>
              </a:rPr>
              <a:t>Debido al aislamiento preventivo obligatorio decretado por el Gobierno Nacional como consecuencia del COVID-19, la JEP prestó atención a los ciudadanos mediante los canales virtuales y telefónico.  </a:t>
            </a:r>
          </a:p>
          <a:p>
            <a:pPr marL="514350" indent="-514350" algn="just">
              <a:lnSpc>
                <a:spcPct val="150000"/>
              </a:lnSpc>
              <a:buFont typeface="Arial" panose="020B0604020202020204" pitchFamily="34" charset="0"/>
              <a:buAutoNum type="arabicPeriod" startAt="5"/>
            </a:pPr>
            <a:r>
              <a:rPr lang="es-MX" sz="1600" dirty="0">
                <a:latin typeface="Palatino Linotype" panose="02040502050505030304" pitchFamily="18" charset="0"/>
              </a:rPr>
              <a:t>Se evidencia una mejora sustancial en los términos de respuesta a la PQRSFD. </a:t>
            </a:r>
          </a:p>
        </p:txBody>
      </p:sp>
    </p:spTree>
    <p:extLst>
      <p:ext uri="{BB962C8B-B14F-4D97-AF65-F5344CB8AC3E}">
        <p14:creationId xmlns:p14="http://schemas.microsoft.com/office/powerpoint/2010/main" val="41251290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8762" y="-154840"/>
            <a:ext cx="7215554" cy="1039929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latin typeface="Palatino Linotype" panose="02040502050505030304" pitchFamily="18" charset="0"/>
              </a:rPr>
              <a:t>10. Recomendaciones </a:t>
            </a:r>
            <a:endParaRPr lang="es-MX" sz="28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57301" y="1110344"/>
            <a:ext cx="10025742" cy="563335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800" dirty="0">
                <a:solidFill>
                  <a:schemeClr val="tx1"/>
                </a:solidFill>
                <a:latin typeface="Palatino Linotype"/>
              </a:rPr>
              <a:t>Fortalecer el procedimiento de tipificación de las PQRSFD que se reciben en ventanilla única, por parte del Departamento de Atención al Ciudadano y asignación a las áreas correspondientes de acuerdo con los nuevos flujos de trabajo elaborados con las diferentes áreas de la Jurisdicción e incorporados en el Sistema de Gestión Documental Conti.</a:t>
            </a:r>
            <a:endParaRPr lang="en-US" sz="1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800" dirty="0">
                <a:solidFill>
                  <a:schemeClr val="tx1"/>
                </a:solidFill>
                <a:latin typeface="Palatino Linotype"/>
              </a:rPr>
              <a:t>Implementar las campañas de valores con la Subdirección de Comunicaciones de acuerdo con los valores del Código de Integridad,  para que los funcionarios y contratistas de la Jurisdicción Especial para la Paz, brinden respuestas a las PQRSDF a los titulares de derechos, </a:t>
            </a:r>
            <a:r>
              <a:rPr lang="es-CO" sz="1800" dirty="0">
                <a:solidFill>
                  <a:schemeClr val="tx1"/>
                </a:solidFill>
                <a:latin typeface="Palatino Linotype"/>
              </a:rPr>
              <a:t>terceros intervinientes y ciudadanía en general, conforme a los valores allí consignados</a:t>
            </a:r>
            <a:r>
              <a:rPr lang="es-CO" sz="1800">
                <a:solidFill>
                  <a:schemeClr val="tx1"/>
                </a:solidFill>
                <a:latin typeface="Palatino Linotype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s-MX" sz="1800">
                <a:solidFill>
                  <a:schemeClr val="tx1"/>
                </a:solidFill>
                <a:latin typeface="Palatino Linotype"/>
              </a:rPr>
              <a:t>Realizar </a:t>
            </a:r>
            <a:r>
              <a:rPr lang="es-MX" sz="1800" dirty="0">
                <a:solidFill>
                  <a:schemeClr val="tx1"/>
                </a:solidFill>
                <a:latin typeface="Palatino Linotype"/>
              </a:rPr>
              <a:t>el seguimiento y control a partir del mes de agosto de manera quincenal a todas las áreas de la Jurisdicción Especial para la Paz, para conocer el estado de los trámites, y evitar el vencimiento de términos. </a:t>
            </a:r>
            <a:endParaRPr lang="en-US" sz="18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0197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65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FCF9C80-9E20-4255-BADA-6425EC900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112132"/>
            <a:ext cx="7215554" cy="768182"/>
          </a:xfrm>
        </p:spPr>
        <p:txBody>
          <a:bodyPr>
            <a:normAutofit/>
          </a:bodyPr>
          <a:lstStyle/>
          <a:p>
            <a:r>
              <a:rPr lang="es-CO" sz="2800" dirty="0">
                <a:latin typeface="Palatino Linotype" panose="02040502050505030304" pitchFamily="18" charset="0"/>
              </a:rPr>
              <a:t>TABLA DE CONTENIDO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1030310" y="880314"/>
            <a:ext cx="9543246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Introducción.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CO" dirty="0">
                <a:latin typeface="Palatino Linotype" panose="02040502050505030304" pitchFamily="18" charset="0"/>
              </a:rPr>
              <a:t>Total de peticiones, quejas, reclamos, sugerencias, felicitaciones y denuncias (PQRSFD), recibidas en el segundo trimestre de 2.020.</a:t>
            </a:r>
            <a:endParaRPr lang="es-MX" dirty="0">
              <a:latin typeface="Palatino Linotype" panose="0204050205050503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PQRSFD recibidas por canal de atención.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PQRSFD recibidas por modalidad de petición.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PQRSFD atendidas por dependencia.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Seguimiento a las respuestas de las PQRSFD.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Tiempo promedio de respuesta.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Sondeo de percepción.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Conclusiones.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MX" dirty="0">
                <a:latin typeface="Palatino Linotype" panose="02040502050505030304" pitchFamily="18" charset="0"/>
              </a:rPr>
              <a:t>Recomendaciones.</a:t>
            </a:r>
          </a:p>
        </p:txBody>
      </p:sp>
    </p:spTree>
    <p:extLst>
      <p:ext uri="{BB962C8B-B14F-4D97-AF65-F5344CB8AC3E}">
        <p14:creationId xmlns:p14="http://schemas.microsoft.com/office/powerpoint/2010/main" val="4099154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77140" y="0"/>
            <a:ext cx="4274714" cy="613669"/>
          </a:xfrm>
        </p:spPr>
        <p:txBody>
          <a:bodyPr>
            <a:normAutofit/>
          </a:bodyPr>
          <a:lstStyle/>
          <a:p>
            <a:r>
              <a:rPr lang="es-MX" sz="2800" dirty="0">
                <a:latin typeface="Palatino Linotype" panose="02040502050505030304" pitchFamily="18" charset="0"/>
              </a:rPr>
              <a:t>LISTA DE GRÁFICOS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36372" y="874243"/>
            <a:ext cx="8756250" cy="29729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Gráfica 1:</a:t>
            </a:r>
            <a:r>
              <a:rPr lang="es-MX" sz="1800" dirty="0">
                <a:latin typeface="Palatino Linotype" panose="02040502050505030304" pitchFamily="18" charset="0"/>
              </a:rPr>
              <a:t> Total  de PQRSFD recibidas en el trimestre.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Gráfica 2: </a:t>
            </a:r>
            <a:r>
              <a:rPr lang="es-MX" sz="1800" dirty="0">
                <a:latin typeface="Palatino Linotype" panose="02040502050505030304" pitchFamily="18" charset="0"/>
              </a:rPr>
              <a:t>Total de PQRSFD, recibidas por canal de atención.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Gráfica 3: </a:t>
            </a:r>
            <a:r>
              <a:rPr lang="es-MX" sz="1800" dirty="0">
                <a:latin typeface="Palatino Linotype" panose="02040502050505030304" pitchFamily="18" charset="0"/>
              </a:rPr>
              <a:t>Seguimiento a las respuestas de las PQRSFD.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Gráfica 4:</a:t>
            </a:r>
            <a:r>
              <a:rPr lang="es-MX" sz="1800" dirty="0">
                <a:latin typeface="Palatino Linotype" panose="02040502050505030304" pitchFamily="18" charset="0"/>
              </a:rPr>
              <a:t> La persona que lo atendió demostró conocimiento de los temas tratados.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Gráfica 5: </a:t>
            </a:r>
            <a:r>
              <a:rPr lang="es-MX" sz="1800" dirty="0">
                <a:latin typeface="Palatino Linotype" panose="02040502050505030304" pitchFamily="18" charset="0"/>
              </a:rPr>
              <a:t>La información suministrada fue clara, comprensible y oportuna.</a:t>
            </a:r>
          </a:p>
          <a:p>
            <a:pPr>
              <a:lnSpc>
                <a:spcPct val="160000"/>
              </a:lnSpc>
            </a:pPr>
            <a:endParaRPr lang="es-MX" sz="2100" b="1" dirty="0">
              <a:latin typeface="Palatino Linotype" panose="02040502050505030304" pitchFamily="18" charset="0"/>
            </a:endParaRPr>
          </a:p>
          <a:p>
            <a:pPr>
              <a:lnSpc>
                <a:spcPct val="160000"/>
              </a:lnSpc>
            </a:pPr>
            <a:endParaRPr lang="es-MX" sz="1900" dirty="0">
              <a:latin typeface="Palatino Linotype" panose="02040502050505030304" pitchFamily="18" charset="0"/>
            </a:endParaRPr>
          </a:p>
          <a:p>
            <a:pPr>
              <a:lnSpc>
                <a:spcPct val="16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6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5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2827200" y="176616"/>
            <a:ext cx="6850488" cy="639427"/>
          </a:xfrm>
        </p:spPr>
        <p:txBody>
          <a:bodyPr>
            <a:normAutofit/>
          </a:bodyPr>
          <a:lstStyle/>
          <a:p>
            <a:r>
              <a:rPr lang="es-MX" sz="2800" dirty="0">
                <a:latin typeface="Palatino Linotype" panose="02040502050505030304" pitchFamily="18" charset="0"/>
              </a:rPr>
              <a:t>LISTA DE CUADROS E ILUSTRACIÓN</a:t>
            </a: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1171978" y="1310762"/>
            <a:ext cx="8756250" cy="319433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Cuadro 1:</a:t>
            </a:r>
            <a:r>
              <a:rPr lang="es-MX" sz="1800" dirty="0">
                <a:latin typeface="Palatino Linotype" panose="02040502050505030304" pitchFamily="18" charset="0"/>
              </a:rPr>
              <a:t> Total de PQRSFD, según su tipo documental y su canal de recepción.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Cuadro 2:</a:t>
            </a:r>
            <a:r>
              <a:rPr lang="es-MX" sz="1800" dirty="0">
                <a:latin typeface="Palatino Linotype" panose="02040502050505030304" pitchFamily="18" charset="0"/>
              </a:rPr>
              <a:t> Departamento responsable de las PQRSFD por canal de atención.</a:t>
            </a:r>
          </a:p>
          <a:p>
            <a:pPr>
              <a:lnSpc>
                <a:spcPct val="150000"/>
              </a:lnSpc>
            </a:pPr>
            <a:r>
              <a:rPr lang="es-MX" sz="1800" b="1" dirty="0">
                <a:latin typeface="Palatino Linotype" panose="02040502050505030304" pitchFamily="18" charset="0"/>
              </a:rPr>
              <a:t>Cuadro 3: </a:t>
            </a:r>
            <a:r>
              <a:rPr lang="es-MX" sz="1800" dirty="0">
                <a:latin typeface="Palatino Linotype" panose="02040502050505030304" pitchFamily="18" charset="0"/>
              </a:rPr>
              <a:t>Tiempo promedio de respuesta.</a:t>
            </a: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endParaRPr lang="es-MX" sz="1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940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2442" y="365126"/>
            <a:ext cx="7215554" cy="600790"/>
          </a:xfrm>
        </p:spPr>
        <p:txBody>
          <a:bodyPr>
            <a:normAutofit/>
          </a:bodyPr>
          <a:lstStyle/>
          <a:p>
            <a:pPr algn="ctr"/>
            <a:r>
              <a:rPr lang="es-MX" sz="2800" dirty="0">
                <a:latin typeface="Palatino Linotype" panose="02040502050505030304" pitchFamily="18" charset="0"/>
              </a:rPr>
              <a:t>1. INTRODUCCIÓN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13143" y="1111139"/>
            <a:ext cx="9234151" cy="44017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CO" sz="1800" dirty="0">
                <a:solidFill>
                  <a:schemeClr val="tx1"/>
                </a:solidFill>
                <a:latin typeface="Palatino Linotype"/>
              </a:rPr>
              <a:t>A través de esta presentación se realiza el informe de Peticiones, Quejas, Reclamos, Sugerencias, Felicitaciones y Denuncias (PQRSFD) recibidas y atendidas por las diferentes dependencias de la Jurisdicción Especial para la Paz y la percepción de los servicios evaluados por los titulares de derechos, terceros intervinientes y ciudadanía en general, durante el periodo comprendido entre el 1° de abril y el 30 de junio del 2020. </a:t>
            </a:r>
            <a:endParaRPr lang="en-US" sz="1800" dirty="0">
              <a:solidFill>
                <a:schemeClr val="tx1"/>
              </a:solidFill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r>
              <a:rPr lang="es-CO" sz="1800" dirty="0">
                <a:solidFill>
                  <a:schemeClr val="tx1"/>
                </a:solidFill>
                <a:latin typeface="Palatino Linotype"/>
              </a:rPr>
              <a:t>El propósito del informe es determinar la oportunidad de las respuestas y el nivel de percepción de los servicios ofrecidos por la JEP, y en el evento de ser necesario, formular recomendaciones a la alta dirección y a los responsables de los procesos, para el mejoramiento continuo de la prestación del servicio a los usuarios por parte de la Entidad.</a:t>
            </a:r>
            <a:endParaRPr lang="en-US" sz="1800" dirty="0">
              <a:solidFill>
                <a:schemeClr val="tx1"/>
              </a:solidFill>
              <a:latin typeface="Palatino Linotype"/>
              <a:ea typeface="+mn-lt"/>
              <a:cs typeface="+mn-lt"/>
            </a:endParaRPr>
          </a:p>
          <a:p>
            <a:endParaRPr lang="es-MX" sz="1800" dirty="0">
              <a:ea typeface="+mn-lt"/>
              <a:cs typeface="+mn-lt"/>
            </a:endParaRPr>
          </a:p>
          <a:p>
            <a:pPr algn="just">
              <a:lnSpc>
                <a:spcPct val="150000"/>
              </a:lnSpc>
            </a:pPr>
            <a:endParaRPr lang="es-CO" sz="1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431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51928"/>
            <a:ext cx="10855817" cy="1515190"/>
          </a:xfrm>
        </p:spPr>
        <p:txBody>
          <a:bodyPr>
            <a:normAutofit/>
          </a:bodyPr>
          <a:lstStyle/>
          <a:p>
            <a:pPr algn="ctr"/>
            <a:r>
              <a:rPr lang="es-CO" sz="2800" dirty="0">
                <a:latin typeface="Palatino Linotype" panose="02040502050505030304" pitchFamily="18" charset="0"/>
              </a:rPr>
              <a:t>2. TOTAL DE PETICIONES, QUEJAS, RECLAMOS, SUGERENCIAS, FELICITACIONES Y DENUNCIAS  RECIBIDAS EN EL SEGUNDO TRIMESTRE DE 2.020</a:t>
            </a:r>
            <a:endParaRPr lang="es-MX" sz="2800" dirty="0">
              <a:latin typeface="Palatino Linotype" panose="0204050205050503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78595" y="1616208"/>
            <a:ext cx="4752096" cy="4883518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s-MX" sz="1800" dirty="0">
                <a:solidFill>
                  <a:schemeClr val="tx1"/>
                </a:solidFill>
                <a:latin typeface="Palatino Linotype" panose="02040502050505030304" pitchFamily="18" charset="0"/>
              </a:rPr>
              <a:t>Durante el segundo trimestre de 2.020, la JEP recibió un total de 2.154 Peticiones, Quejas, Reclamos, Sugerencias, Felicitaciones y Denuncias mediante los canales de atención: telefónico y escrito.</a:t>
            </a:r>
          </a:p>
          <a:p>
            <a:pPr algn="just">
              <a:lnSpc>
                <a:spcPct val="160000"/>
              </a:lnSpc>
            </a:pPr>
            <a:r>
              <a:rPr lang="es-MX" sz="1800" dirty="0">
                <a:solidFill>
                  <a:schemeClr val="tx1"/>
                </a:solidFill>
                <a:latin typeface="Palatino Linotype"/>
              </a:rPr>
              <a:t>En cuanto al canal presencial, se aclara que durante el trimestre informado, y debido al aislamiento preventivo obligatorio decretado por el Gobierno Nacional, no se brindó atención por dicho canal.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5040759" y="5368221"/>
            <a:ext cx="6363325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s-CO" sz="1050" b="1" dirty="0">
                <a:latin typeface="Palatino Linotype"/>
              </a:rPr>
              <a:t>Fuente:  </a:t>
            </a:r>
            <a:r>
              <a:rPr lang="es-CO" sz="1050" dirty="0">
                <a:latin typeface="Palatino Linotype"/>
              </a:rPr>
              <a:t>Base de datos</a:t>
            </a:r>
            <a:r>
              <a:rPr lang="es-CO" sz="1050" b="1" dirty="0">
                <a:latin typeface="Palatino Linotype"/>
              </a:rPr>
              <a:t> </a:t>
            </a:r>
            <a:r>
              <a:rPr lang="es-CO" sz="1050" dirty="0" err="1">
                <a:latin typeface="Palatino Linotype"/>
              </a:rPr>
              <a:t>Conalcrédito</a:t>
            </a:r>
            <a:r>
              <a:rPr lang="es-CO" sz="1050" dirty="0">
                <a:latin typeface="Palatino Linotype"/>
              </a:rPr>
              <a:t> (canal telefónico) y CONTI (canal escrito). </a:t>
            </a:r>
            <a:endParaRPr lang="es-CO" sz="1050" dirty="0">
              <a:latin typeface="Palatino Linotype" panose="02040502050505030304" pitchFamily="18" charset="0"/>
            </a:endParaRPr>
          </a:p>
          <a:p>
            <a:pPr algn="r"/>
            <a:r>
              <a:rPr lang="es-CO" sz="1050" dirty="0">
                <a:latin typeface="Palatino Linotype"/>
              </a:rPr>
              <a:t>Elaboración propia Departamento de Atención al Ciudadano (DAC)-Secretaría Ejecutiva JEP. </a:t>
            </a:r>
            <a:endParaRPr lang="es-CO" sz="1050" dirty="0">
              <a:latin typeface="Palatino Linotype" panose="02040502050505030304" pitchFamily="18" charset="0"/>
            </a:endParaRP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5969077" y="1710465"/>
            <a:ext cx="5724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Gráfica 1</a:t>
            </a:r>
          </a:p>
          <a:p>
            <a:pPr algn="ctr"/>
            <a:r>
              <a:rPr lang="es-MX" b="1" dirty="0">
                <a:latin typeface="Palatino Linotype" panose="02040502050505030304" pitchFamily="18" charset="0"/>
              </a:rPr>
              <a:t>Total de PQRSFD recibidas en el trimestre</a:t>
            </a:r>
            <a:endParaRPr lang="es-CO" b="1" dirty="0"/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400691"/>
              </p:ext>
            </p:extLst>
          </p:nvPr>
        </p:nvGraphicFramePr>
        <p:xfrm>
          <a:off x="6545546" y="2264491"/>
          <a:ext cx="4572000" cy="3043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4887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310" y="273404"/>
            <a:ext cx="12198439" cy="69888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100" dirty="0">
                <a:latin typeface="Palatino Linotype" panose="02040502050505030304" pitchFamily="18" charset="0"/>
              </a:rPr>
              <a:t>3. PQRSFD RECIBIDAS POR CANAL DE ATENCIÓN</a:t>
            </a:r>
            <a:r>
              <a:rPr lang="es-MX" sz="4000" dirty="0">
                <a:latin typeface="Palatino Linotype" panose="02040502050505030304" pitchFamily="18" charset="0"/>
              </a:rPr>
              <a:t> </a:t>
            </a:r>
            <a:br>
              <a:rPr lang="es-MX" dirty="0"/>
            </a:b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6812925" y="2142285"/>
            <a:ext cx="46152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CO" dirty="0">
                <a:latin typeface="Palatino Linotype" panose="02040502050505030304" pitchFamily="18" charset="0"/>
              </a:rPr>
              <a:t>Entre abril y junio de 2.020, el mayor porcentaje de participación correspondió al uso del canal telefónico con 60% correspondientes a 1.284 atenciones; y un 40% respectivo a 870 solicitudes recibidas a través del correo electrónico.</a:t>
            </a:r>
            <a:endParaRPr lang="es-MX" dirty="0">
              <a:latin typeface="Palatino Linotype" panose="02040502050505030304" pitchFamily="18" charset="0"/>
            </a:endParaRPr>
          </a:p>
        </p:txBody>
      </p:sp>
      <p:sp>
        <p:nvSpPr>
          <p:cNvPr id="3" name="AutoShape 1" descr="data:image/png;base64,iVBORw0KGgoAAAANSUhEUgAAAeAAAACwCAYAAADXLb3WAAAgAElEQVR4Xu2dB5RURdbH/517cmZmCANIHgVEiaY1YcCwnwnXnPUzR8xrWj2uixE/14TomjMqillRzAmJAgMIDHlgcu70nfuGN9vT0810eB3fv86Z0zPdVbdu/aqm/131Xt9rWL16tcdut4OFBEiABEiABEggNgQaGxs3GlasWOEZOnRobHpkLyRAAiRAAiRAAli5ciUowFwIJEACJEACJBBjAhTgGANndyRAAiRAAiQgBCjAXAckQAIkQAIkEAcCFOA4QGeXJEACJEACJEAB5hogARIgARIggTgQoADHATq7JAESIAESIAEKMNcACZAACZAACcSBAAU4DtDZJQn4EvB4ALfHA+9HqSN/dzx2/LK93gG3y4Oaxnb0LbKjMMeG6iYHttS1IzvNrNQpzLQojwZDR1t5MBgMOx93/m7oeJ6FBEggfgQowPFjz551SMDp8mBbTRu2VLdiW608til/1zY60NjiREubC00tTrQ7RYw9aHO6FUpt7R2P3mXa34bgsHG9MG9FLWbO39TtdbPJAJPBAKMBsFmMsJuNsMujteP3LLsJOelmFGZYkJdhQe9cG4qzLTCqyq3D+eGQSSCWBCjAsaTNvnRBoN3pRk2DA9X17dhR344/NzVheWUj1mxqwva6ds0Y9CTA4XRkMRkUIS4rsKMsz4aSHBuy00zItpuVR5vZGI5ZtiEBEvBDgALMZUECGhBYtaEJP6+owc/La1CxoREuN+B2e+By7zxD1qCPUHfAWnVpMnbsomVnPKhXGsYNyMak3bKRaTdp1QXtkIAuCVCAdTntHHQkBOTIeMGqOixeU4c1m5qxfmsz2hzdj4gj6SOYttHYAQfTr9SRU+qCDAuKs63ok2fDgAI7BvdKR+9ca7AmWI8EdE+AAqz7JUAAuyIgO9jaBgeq6trw28o6fLmgCmu3NCcEtHgKcCAAJTlW/GVoLkb1zUReuhxbd9wYxkICJNCdAAWYq4IE/BKQHa0RXy/cjkfeWo2mFldUj5PDmYREFGB1HGajAelWE/rm23DoiDyMHZDFm7vCmWS2SWkCFOCUnl4OLiQCTcuAmo+BHR8A7RuBPb+F25yHB19fhY9/2haSqVhUTmQB9h1/hs2E4SXpys54TFkm8jM6virFQgJ6JkAB1vPs633sHhfgrAbqfwTW393x6F1y9gFGz4PLY8YVMxZhZWVjQhFLJgH2BTdht2z8z56FKMyyIs3CO6sTamHRmZgRoADHDDU7SigCNZ8B6/4BtKwA2mV3G+Bu5dILgKFPKV8puvThhZp+jShSHskswDJ2ubtagoaU907HMaOL0CuLu+JI1wTbJxcBCnByzRe9jYRA+1ag+gNg85NA/U/BWxr6FFB6AZaubcAtTy9FU6sr+LZRrJnsAuyNRr7itHufDBwyPBcj+2QqgUNYSCDVCVCAU32GdT8+D+BqBNZPByrvBTzO8IiM+Q7InoTPf63Cfa+s7AwRGZ4xbVqlkgB7E5HvF5+7byn2KsuCRPNiIYFUJUABTtWZ1fW45DjZ0HFNt/JfQN1XgGNHZERMOcDY3+Cx7YZZc9fh1S82RGZPg9apKsAqGvmO8d79s3D0qEIlChcLCaQaAQpwqs0oxwM0LQE2PgJseRaQG620Kvb+wN6/w23KwW2z/sCPy2q0shyWnVQXYBWKhL88co98HDQiTwn+wUICqUKAApwqM8lxAO42YOX5wLbXAI8jOkSyxgF7/QSJ93z+vxZg847W6PQThFW9CLCKQuJUnzqhBJPL84KgwyokkPgEKMCJP0f0sCcCjipgw4PAlv8A7Zt7qh35632uAgY/pISgvP6JpUrChXgUvQmwyrgs34YpIwux7+BsJc0iCwkkKwEKcLLOHP0G3C3AjrlAxUWRX+MNlWf560DRSVi0pg63PL0MrX7SBYZqMtT6ehVgldOwknScNrEYAwrSlGQRLCSQbAQowMk2Y/S3g4Dsepf8FWj4SdvrvMHyNViBsQuA9HJ89NNWPPDaqmBbalZP7wIsIOVY+i/D8nDmpGKGutRsZdFQrAhQgGNFmv1oQ8DdDmx+Clh3J+DYro3NcK1YijtE2FqKf7+7BrO/jsHxt5evFOD/whhYaMepE4oxojQj3NlkOxKIOQEKcMyRs8PwCHiAtk3AshO6h4wMz6A2rdKGd4iw0Y5pTyzB7xV12tgNwgoFuDuk4/cqwlEjCxjII4j1wyrxJ0ABjv8c0INgCGx8GFh3d+yv9QbjW96hwMhP0NDiwuUzFmFjVUswrSKuQwHujlAuBffNs+HiA/ugrMAeMWMaIIFoEqAAR5MubUdOwNUA/HkrsHFG5LaiaWHAbUD/O7F6U5NyZ3R9U5S+BuU1Bgpw4AmVBA/n7FeKSYNyJCQLCwkkJAEKcEJOC51SCLiagd/3Bxp/Sw4goz4C8g7HD8uqcfus5XB7AiR40Gg0FOCeQR67ZyFO3LuIN2j1jIo14kCAAhwH6OwyCAKNC4BlfwNaVgZROUGqmNKBMT8BGbsroSqf+WBdVB2jAPeMV74mPLpvFi45qDfSrQxn2TMx1oglAQpwLGmzryAIeIDt7wDLzwZc9UHUT7AqliJg3FLAUoR7XlyBeQuid6c2BTj4uS/Lt+PSg/qgT54t+EasSQJRJkABjjJgmg+RwOZnOgJraBnDOUQXIq6ePgwY9wdcbuCyRxZi1YamiE36M0ABDg2rxJS+/dgBEDFmIYFEIEABToRZoA8dBDY9Aay+qiOmc7KXknOAYc9gR70D1/17CTZE4c5oCnDoiyQnzYwrD+2HocVpoTdmCxLQmAAFWGOgNBcOAQ+w5XlgxdnhNE7cNsNmAiXnYdXGRkWEm1o1zMwEgAIc3tTbLUbcctQASPAOFhKIJwEKcDzps+//7nxXXRG9DEbx4mwwA2O+AbIm4JvFO3Dnc8s19YQCHD5OEeGbp/THbkXcCYdPkS0jJUABjpQg20dGQMJKVlwOeOKTUSgy54NobcoAxvwMZIzA8x+vxwufVAbRKLgqFODgOAWqlWU34ZrJ/TCkOD0yQ2xNAmESoACHCY7NNCBQ/wOwYJIGhhLchCkbmLgBMGcpu2DZDWtRKMCRUxQRfmDqYH5FKXKUtBAGAQpwGNDYRAMCjm3AL3vGJn+vBu5GbCJrLDDmRzS1eZTrwXJdONJCAY6UYEd7SeBw05QyBuvQBiethECAAhwCLFbViIC7FVhyLFDzqUYGk8RMnyuAwQ9jQ1WrIsI76iM7dqcAazfvx44uxNRxvbQzSEskEAQBCnAQkFhFSwIeYO3fgXX3aGk0eWyNeBXodTIW/1mviLDbHX64SgqwttN+xSF9MX5gtrZGaY0EdkGAAszlEVsCEuVq2dTUu+M5WIoGC7DnfCB7At7/fgseeXN1sC271aMAh43Ob0O5HnzbMQNRmmPV1jCtkUAAAhRgLo3YEXDWAj+X6+e6byCycmf0uBWArQ8efXsN3vt2c1hzQAEOC9suG+3dP0sJ1GFkCiXt4dJiNwIUYC6K2BFYMw2ovD92/SVyT9ZiYOImuGFQMidJBqVQCwU4VGI91xfdveawMowpy+y5MmuQQIQEKMARAmTzIAk0LwN+HQe4m4NsoINqhccB5W+hvtmp5BCWXMKhFApwKLSCr1ucbcU9x+0GCdbBQgLRJEABjiZd2t5JwA0sPgaonksivgT63wYMuAMbq1px+YxFaGh2Bs2IAhw0qpArHjemCCfsXRRyOzYggVAIUIBDocW64RFo+BlYNBlw1oXXPqVbGYDyV4Giqfi9og7TnlgS9GgpwEGjCrmixWTA9JMGozDTEnJbNiCBYAlQgIMlxXphEfB4PHC73TDJXS1t64GWlUDzcqBl1c7H1UDrWgDusOynRCMlZvT3QNZYvP31Jjz+7p9BDYsCHBSmsCsdvns+zphUEnZ7NiSBnghQgHsixNcjItDU1IQFCxagvb0dZWVlKCgogM1mhclkhtlshslkAlzNQO0XQO2XQN3XHXdJy3OuptSNEe1L1WgDJm0CzPl44LVV+OinrT1ypwD3iCiiCmkWEx4/fSjMJt4SHRFINg5IgALMxRFVAu76bTBmFsBjMMLhcChCLI+yMxZxrqvrOJbu1asX8vLyYLGYAVcDIF9ZclQDrauBuu+AuvlA00LAHVn0qKgONlLj6eXA2IVodRhxy9PLsGjNro/sKcCRAu+5/Tn7luKQEXk9V2QNEgiDAAU4DGhsEhwBd0MVau8/EvC4YczvB3O/kTAVDoAxLRvG3N4wFQ2EIbMABosdra2tqK+vR0tLC9LT02Gz2eByuZQdstVqVf42SMak5qVA8x9A42KgpQJoWwe0rgMc24NzKtFrlZwFDJuFqlonrnlsMbZUtwb0mAIc/cksK7Ard0RzDxx91nrsgQKsx1mP0Zhbf3gFzXOn99yb2QrbyMNgGX4QzH12h8GeBYPJDBhNgMGoCPGOHTvQ1taGzMxMZGRkwGLpuDnGYNj51ti2Eaj5DKh+v+MoWzm+dgEeuas4/HCPPTsfhRpDHgN6X4I/NzXj4od+hytAuEoKcBTY+zEp0bGGFjNvcGxo66sXCrC+5jumo61/9kI4//wl5D5FfGWHbMgqgsGWAWNWIayD94Gp9wgYs3t1HmeL+MoOWQRajrTlmrI8Z5AbuhxVHdeS27cCTUuAxgVA4y9A88qQ/Yl5A4MJGPkhkDcZ8xZsx70vrYTb0/1DBAU4NjNzxB75OH0ib8aKDW199UIB1td8x2y07qYa1P5rsnL8rHUx5ZbCPGQfmEqGwpieD2N2IYzZJTBk5MJgtili3Lkz9u1cri03/NIhxg0LgPaNO4V6S8eNX4lSJGb0+D8A+yC8+sUGzJq7Dr4aTAGOzWT1y7fh3uMHxaYz9qIrAhRgXU137Abb+tMbaH7/3th0aDTBoBxXy48B1vKDYR19FMylw2FIz9m1D+oxtTw2LwG2yxH2Z0D997HxfVe9mHOASZvhMaThvldW4vNfq7rUpgDHZorkIsfjpw9Dpt0Umw7Zi24IUIB1M9WxHWjj6zegfUn88/0aTBYYCwfAlNcHhvRcGNNzYS4bDVPpMBgyCzuuNfsrkrNYvrfcKj9rgCa5+UuOshd3HG/HqmRPULInNbXJndFLsXRtQ2fPFOBYTQKUBA3jBmTFrkP2pAsCFGBdTHPsB1n36IlwVa2Jfcch9mjK7wfLsANg7lMOY05Jxw1gmQUw2jIAc4C0dG0bOr6vXP8d0PBbxx3YcrTtrNl501eITvRUvff/AkMew/Y6Jy59eCGq6zu+ikUB7gmcdq8fVp6PM/fhdWDtiNKSEKAAcx1EhUD1HZJ4wRUV29E0KteQ5cYvWGzKXdjWQRNhKT9453F2bveu5Rq3uwlwtwDOeqDhV6BuHlDzKdASfq7fbh0N+TfQ+2KsrGzEFTMWKXdGU4CjuRK62u6/8+tIseuRPemBAAVYD7Mc4zG6qv5E3aMnxLjXGHRnNMFUPASm4sHKndlGexZMffaAqaAMhsx8yHF3lyKBRCT0pvKjht6s6LgTO5ysUKO/AHIPUqJkPfj6Klx38hAcNq4X5q2oxcz5m2IAQL9dFGVZ8NDJQ/QLgCOPCgEKcFSw6tuoY/lXaHj5at1BkK9I2UYdAfPA8TDl9Qas6cpu2qDspn2uNcud2BLdS3bKkqpRDb0pO+ldfW950mbAWqLEix7UO4MCHMNV9uL55THsjV3pgQAFWA+zHOMxtsx/Fi2fPhrjXhOvO4MIsET6EhE2W2HuNwoW+T5znxEw2rOVO7aVIuE1ndUd15DbtwD1P3ZcX5ZHx7auA7P1B8avQLvLolwLLimwcwcco6mfdfZwWM3MERwj3LrohgKsi2mO7SBbvnwS8sOyawJyN7Z8Vcood2jbM2EqHAhjQT8Y03IB4843egmzKXdfNy0GmpYBbZVAxmhg0AMdX7sCKMAxWmhyBC1H0SwkoBUBCrBWJGmnkwAFOPLFYMzIh23CVFjKD4EpuxgwmTuuMSvC3DUy8fyKWjz5Fa8BR0591xbuOHYgBvdiSMpoc9aTfQqwnmY7RmOlAGsP2mCTHXJ/GDLkZi8zzH1HwrbfmTAYjHjv9+14/Refo2rtXdC9xVuO6o8RpRm650AA2hGgAGvHkpZ2EqAAR38pmMv2RPb5s9DmdOO855ZHv0P2oNwFzSNoLgQtCVCAtaRJWwoBCnD0F0LmCffAOvpI/LimDo9+sTH6HbIHJRxlFsNRciVoSIACrCFMmuog0PbrO2h69y7iiBIBY2YBcq6eA5jtuPq1CmxvdESpJ5r1JsCvIXE9aE2AAqw1UdqDs3IR6p8+mySiRMC+39lIP+wKbKhpw41vaRhtK0r+poLZ3HQz/u/UoakwFI4hgQhQgBNoMlLGFWc7qu+amDLDSbSB5F47V4lb/fCnlfhl3X+TMySan6nkT3G2FQ9MHZxKQ+JYEoAABTgBJiEVXah96Bi4a3htUuu5tQw/EFmnPoiGVicufnGl1uZpLwCBSYNycOlBfciHBDQlQAHWFCeNqQQaXroSjhXzCURjAlln/p8STeujJdV48YctGlunuUAEzt2vFAcPzyMgEtCUAAVYU5w0phLgndDarwVjQRlyL38Lbhhx0Qsr0OJwa98JLfolcP9Jg1CSYyMdEtCUAAVYU5w0phJwbVyKuifPIBANCaQfdiXs+52F5Vuacff7azW0TFO7IpCXYcajp/AGLK4S7QlQgLVnSos7CdQ+cBTcdZvJQwsCBiPybpqnxIy+c85aVGxt1sIqbQRBYJ/B2bjkwL5B1GQVEgiNAAU4NF6sHQKB5o8fQuu3L4TQglUDEbCOnoLME+5GTbMTl7/Mm69iuVLk5iu5CYuFBLQmQAHWmijtdRJwrl+I+pnnkIgGBLLPewbm/mPw1q9VmL2gSgOLNBEMgSy7GTNOGQKLqWsCjGDasg4J9ESAAtwTIb4eAQEPaqcfCXcDEwVEABGm4iHIufRVuNzAOc/+AbcnEmtsGwqBY/cswNSxxaE0YV0SCJoABThoVKwYDoHW715E80cPhtOUbXYSSD/6RtjHT8XCykZM/3g9ucSIgMloUIJvFGYyB3CMkOuuGwqw7qY8tgP2OFpRJ0E5GnfEtuMU6c1gSUPuDZ8C1nTcMnsN1u9oTZGRJf4w9u6fhasn90t8R+lh0hKgACft1CWP460/vILmudOTx+EE8tQ28RRkTJmGbQ0OXPNaRQJ5lvqu3HxUf5Qz/2/qT3QcR0gBjiN8vXSt7IL/7ySGpgx1wg0G5Fz6Bky9dsOTX23C/IraUC2wfpgExg7IwlWHcvcbJj42C5IABThIUKwWGYG2X2ej6d1/RGZEZ60tA8ci65yn0OZw47z/LNfZ6OM3XLnjefpJvPYbvxnQT88UYP3MdXxH6nKgftb5cFYujq8fSdR75tR/wrrHYfimohZPfLUpiTxPbldP3LsX/mdMYXIPgt4nBQEKcFJMU2o46dpSgfqZZ8PT3pIaA4riKIxZhci5+n14TFZc+WoFapocUeyNplUCpTlW3HPcbrCajYRCAlEnQAGOOmJ24E1AImNJhCyWXROwH3Ae0g+9FJXVrbjp7TXEFQMCBgNwzeQyjCnLjEFv7IIEAAowV0FMCXic7Wj4z8VwrlsQ036TqjODEblXz4ExtxQPflKJ39Y3JJX7yerslJEFOGVCMRjzKllnMPn8pgAn35wlvceurauUEJWetqakH0s0BmAZtj+yTnsETW0uJe0gS/QJDCtJx81T+kOCb7CQQKwIUIBjRZr9dCHQvuQTNL5+I6n4IZB12gxYhu2Hz5bV4LnvmE0q2osk027CwycPgd3C677RZk37XQlQgLki4kag5Zv/oOWTR+LWfyJ2bMzvi9wr3oYbJlzy0ko0trkS0c2U8Ulutrr+iDIML0lPmTFxIMlDgAKcPHOVkp42z/0XWn94DQAzDMgEpx16OdIOOAcVW1tw55w/U3LOE2VQctx81j4lOHh4XqK4RD90RoACrLMJT7jhuhxofPMWtC/9LOFci7VDBpMFOdd/BmNaFm57dw3WVDHuczTn4IyJJThs93zI3c8sJBAPAhTgeFBnn10IeFob0PjqNDjW/KRrMrYxxyDjuDuxo9GhfPeXJToERHBPHtcLR49isI3oEKbVYAlQgIMlxXrRJeB2oeGFy+FY/UN0+0lU6wYDss9/FuZ+o/Daz9swZ+H2RPU0qf0yGg2YOlbEtyCpx0HnU4MABTg15jElRuFxtChZk9p+fSclxhPKIMy9y5F90QtwuD248PkVcLh4TTwUfsHWPW1iCQ7fPR/8tlGwxFgvmgQowNGkS9uhE/C4lUhZrd+/DHj0I0IZx94K29jj8ev6Bjz0SWXo3NhilwTSLEacOLaXIr4sJJAoBCjAiTIT9KMLgZavZ6Hl838DHnfKkzFY7Mi9aR4MZiuufKUCOxj3WdM5t1mMuO3o/uhfkKapXRojgUgJUIAjJcj20SHg8aB9xVdoevt2yE1aqVzsE05G+lE3YEt9O657fVUqDzXmYxtUlIZLDuqD4mxrzPtmhyTQEwEKcE+E+HpcCbi2r1O+puTatCyufkStc4MR2Re/AnPJEDzzzWZ8ubwmal3pybDc6TxhYDYuOKA3bMxspKepT6qxUoCTarr06KwHcLvQ/P59aP3lrZQDYBmwF7LOnYl2pxvn/We5ni57R3Uu5Tu+k3mzVVQZ03jkBCjAkTOkhVgQ8HjQtuhDNH/wL3ha62PRY0z6yDjxHthGHYlvV9Xh8XkbY9JnKncytDgNp4wvwZBiXu9N5XlOlbFRgFNlJnUyDlfVWjS9fRucciSd5DdoGTNykXPdx4DRgsteXom6FqdOZlH7YcpdzoeW5+OksUUwMrSV9oBpMSoEKMBRwUqj0STgcbbBsXw+mmbfDvnucLKWtAMvQNrBF2Pt9lbc+s6aZB1G3P0uybHiusPKlButqL1xnw46EAIBCnAIsFg1sQi4a7dAvq7UtuBdwOVILOd68sZkQe6V78KYW4LpH63Hwg2NPbXg6z4EsuwmTBlZgMnl+UwlyNWRlAQowEk5bXTam4Br4x9ofOMmuGoqkyZ4h3XEQcg85QEl3eD/vrCCExoCAbmrec+yTJy/fynSLKYQWrIqCSQWAQpwYs0HvQmTgKetEY6V36D5wwfhbkz8OMpZZz4Gy+BJmLt4B17+cWuYo9Zfs1F9M3HqhGL0zrUxnKT+pj/lRkwBTrkp1feAPG1NaPt1tvLjqkrMfLqmgjLkXPE2XB6DsvttcaR+tK9IVqVc1x3cKw1H7lGA8QOzIzHFtiSQUAQowAk1HXRGSwKtP72Olk9mwNMuN2olTlzp9MOuhH2/s7ByazPumrNWyyGnlC25m7kg04IL9u+N8t7pKTU2DoYEhAAFmOsgpQm4m2rgWD4Prd8+D4mqFe9iMNuQe+2HMGTk4vZ3/8TqquS9iztaLEV4xw/MUm6u2q0oDRaTIVpd0S4JxJUABTiu+Nl5zAh43HCs+BqtP74G58al8LTG565j2+gpyDjhbtQ0O3H5yytjNvxk6Cg7zYTde2fimNEFKMu3J4PL9JEEIiJAAY4IHxsnHQGPWzmSbvnySbT+8IoS5jKWJfu8Z2HuPxpv/VqF2QuqYtl1wvaVbjXh+L2KcODwXCVuM/e7CTtVdExjAhRgjYHSXPIQcDdWw1HxLdqXfgbnnz/D42iNqvOmkqHIufgVyD1XF72wQon/rNeSk2bGvoNzMLpfJob0SoOVCRP0uhR0PW4KsK6nn4NXCbhb6tC+YA7aFn8Ed81GeJrrNIeTcfRNsI0/CQsrGzH94/Wa209kg7KrzUozozTHioOG52GfQdkMGZnIE0bfYkKAAhwTzOwkaQi4nXA318FZuRit85+Fc8NiTVw32DKQe8PnMJituPLVldjRqI+4zyajAXv3z8Kh5Xnom2dDptUEo5GHzJosKhpJegIU4KSfQg4gmgTkzmnn+t/h3LgEzg1L4dpaEdZ1Y/ukU5F+5HXYVNuG699cHU2X42pb7lgeUGDH8NJ0jCjNUI6X06yMVhXXSWHnCUuAApywU0PHEpGAp6Ue7Us+QdvCuXBXV0ICf/R47dhgRM5lr8NUtBtmzt+MeStqEnFoIfskG1m7xQi7xYR+eTZlpztpcDbDQ4ZMkg30SoACrNeZ57gjJOCBiLG7YQdcVavhXLcQzsqFcG7+A3B3vbnKsts4ZJ39JFodblz4/HK4EycmSMgMzEaDsrsd2ScDw0rSkZNmgXx9SO5eZiEBEgiNAAU4NF6sTQK7JOBxtsO1dRVc21bBtXU13DUbYN3rWFiH/QVfr6zDU19vTHiCct02L92M/AyL8liYZUHvXCtKc+wYWGhnYIyEn0E6mCwEKMDJMlP0M+kJuNwebKxtQ2V1GyprWpXH9Tva0NzugtvjgccDZXfs2Rk2U/7WssiRscFgUL5nK/GVld8NQHGWFZJTV67Xyq52QKGddyhrCZ62SCAAAQowlwYJxJlAm9ONlna3IsTN7e6O5AweDxwujyLI8rzT5UFTuxsud8frDqcHLU55dEN2rBk7b3RKsxo7d6jZdrMyMovZiEybaef1WoNyjdamXLs1KkfHvCk5zguA3euWAAVYt1PPgZMACZAACcSTAAU4nvTZNwmQAAmQgG4JUIB1O/UcOAmQAAmQQDwJUIDjSZ99kwAJkAAJ6JYABVi3U8+BkwAJkAAJxJMABTie9Nk3CZAACZCAbglQgHU79Rw4CZAACZBAPAlQgONJn32TAAmQAAnolgAFWLdTz4GTAAmQAAnEkwAFOJ702TcJkAAJkIBuCVCAdTv1HDgJkAAJkEA8CVCA40mffZMACZAACeiWAAVYt1Pf88C///57vPHGG3jwwQd7rswaJEACJEACIRGgAIeEK/6VFy5ciKqqKsjj9u3bccghhyhOHXrooQGdu/TSS3HVVVdhyJAhAevMnj0ba9aswejRozFu3Gm0UtEAAA3kSURBVDjk5ORg/vz5GDVqlPJ7T+Wzzz7rbNdTXb6eGAROPfVUnHvuuYoz33zzDQ4//HBMmjQprs5t3rwZq1atwv777x/Qj4qKCjz88MN47LHH4uorOyeBSAlQgCMlqHH7iq3NXSwOKU7328O7776L1atX45prrul8/euvv8YXX3yh/O1wOHDllVeiV69e8BZgf3V++eUXvPPOO7Db7Rg5ciSGDRum/J2dnY3q6mqceOKJOOCAAxS7YmvMmDHYsGEDtm3bhrPPPhvjx4/v0oe0lX6kvZQ77rhD+TuQTY0R0hwAZ+XCLhzM/UZ34yIC/PLLLyvPv/TSS9ixYweOPPJIPPXUU0hPT1fyBd9444146623IKInReb0/PPPh9PpxD333IOsrKzOOW5tbfVbd+vWrYrNwsJCtLS0oKamBrfffrvSxxNPPIHa2lrFRp8+fXDggQd2imtlZSWeeeYZ5TVpV15ejrPOOkvxhQLMZZ4KBCjACTaLp89c1sWjF88vD0qA165di1tvvRVFRUVK/aamJvTt2xe33XZbpzhaLJaAdeSYedCgQcoOePr06XjggQcUQRY7F110EV588cVOAb7ggguw55574ssvv8S8efNw5513dunDu700Et92ZTPBpiAl3Km+ba8u48i/6ze/AlxcXNwpfjLPW7ZsUS45PPTQQ8r8f/jhh3j11VeRn5+v1BOxlNMWmf/7778fRx99NE444QTltUB15QOa2JT6GRkZePrpp2Gz2ZS1+vvvv+Omm27q9M1XXMWP9evXKx8oPR6PsuulAKfEEuUgAFCAE2wZhCvAsnuZNm2astssKyvrMip1ByxvooHqqAK83377damzfPlyPProo53Hfd67aTm2/Pjjj/GPf/yjU4D99eHrm6/NBJuClHAnWAFWd8DqoH3F7ZNPPoH8iHj6KyKgIqg33HADZF791fW1+dxzzymmevfu3a2+d1055VmyZAluueUWfPfdd8ounQKcEsuTg9hJgAKcYEvhmtdXdfHowamD/Xoo11xlZ6Bew5NKcpQsb1JqETGV3Ykc951zzjkYMGBAwDqzZs1ShFt2N752ZBeiFl9bcp346quv7tKH+PbBBx90tpH2u7KZYFOQEu7UPnxsl3HkXvVet3HJvHnPrVSQ04pnn31WOdVQixxBy4cttZx22mlYt25d53OybsSWFH915ejZ26bUkSJrU9bd4sWLlb/FznHHHdelrqy3+vr6zssZ4pc/H1Ni0jgI3RGgAOtuyjlgEiABEiCBRCBAAU6EWaAPJEACJEACuiNAAdbdlHPAJEACJEACiUCAApwIs0AfSIAESIAEdEeAAqy7KeeASYAESIAEEoEABTgRZoE+kAAJkAAJ6I4ABVh3U84BkwAJkAAJJAIBCnAizAJ9IAESIAES0B0BCnCSTbkEMairq+sWgEMNiCEBESQGtATd0Lp4B+EIxrYaRlCtKwEcxo4dG0xTTeqE6m8o7CTYiASQUANQSHCIRx55BN5j9A44EWhAofqoCRhACcAhcb+9k3io/vbv3x9z5szpEoxDq37DDaKhBuQQP9QAM1r5pIWdcMelRd/eNiTgTbTmTmtfaY+hKJNuDUhYR4nvLKH/1JCTEgN6ypQp2GeffZQIVBMnTkRBQYHyu4SG3LRpE3Jzc5VYvXl5eUoc36OOOqpLXYmqJVloDj74YOV5CawvRcIFqhlygsmq5A3073//u5JhR94w1SL+S/xotUjwffFVire/kpFJBE4C9EvSCSlSV227++67Y/jw4QHHIPVVf+VTpr/x+OtPZbcrP1Xfxb46D++9956ScEJ4qQkyvF/3ticxloW/6qMkQGhra1P+lnH7hhKNxiL1DQeqrqu77rpL6e6HH35QfJTnJfOWJEMQhuK7CLVwEgEfOnRoZ11pJ6EppfTr16/LPKvzFWocZ1mXM2bMwOmnn66sWymScERilktWsKVLlyrPqUx9/ZVoW/6ek/Grbb3XuPfz3vPkPQf+2vqOy18dYaOuZfk/VP/XfHl68xb//fmkjkn8kuQW3uNX506dD98+gxljNNYcbXYnwB1wgq2KxsbGLh5lZmZ281CC40soQHnzl4QI3377rZJkwVt0JPWgCICkdfvb3/6mvKbGe/7rX//ara53XOeGhgY0N3dkZZLY0iIoqj3vtIaSqEH1V4Lri8h7FxFgeZNMS0tTnr7kkkuULDYSFlN2wrKLlDefxx9/vNMfb3/Ff0mHKEkCpJ3EBZ45c6YS1lKy5Ei7QLGpvVmUlJQEHI9vfzI+OT2Qx0B+qmOUsJ/CSZJTSLxieZSd2pNPPgnJpSz+Xn755UoigSuuuEJhKUXGrbbzniN5Xn7++c9/Rr4qWzo+tHSWtEHdbN59993KhxjJdiXxnCWzkawVbzGR3yX8o/BQTy+8mQeK8yxZsiSTloxddofPP/98wDjOkuBB/QAi610SNqjFX9YveU3EU+JTS4hLKRIjWj4kyNr29dd3DNL2hRde6Dy9kHCY8oFCMof5s3ndddd1+hOorSQ+UTM0+asja0riZKv+ek+GL09v/3sap3CWUwz54CQfiPbYY48ufniPZ1fcvMcY+eKjhWAJUICDJRWjer7B8SVlnG+RnYj8k55yyilK7GepIzsCb9HxJ5jBCPCFF16Ie++9V3nDlSJZkeSf0589eYOVnMRS5I1TdhLexXcH7G/3450Sz3eH7f23GsBf3nCkqO16EmCpJ4yCGY9qS+z7prvz9lMdo8QoFrvy8/777+Pmm29W0uvJBxHZdUimIJkXGbe8EV577bWdeGTHIjtd3zH76yespfeVoWuzv3i6mZH5k3SDMk/i33333afspHwF2JdFMAIsmbVEcM444wwldaV80AqUSEFOaNQPchI3Ws28JA7LicdXX32lfLDxLr7CrH6APPPMM7vNne+6k7ayy1Q/mIpdmTP50OSd4tP7Q6nad6C2cllI5eSvjtiWXat3+lDV5q54BjtO9f9j33337eKHb8rSQPYkoQpL7AlQgGPPfJc9BiPAYuCjjz7Cm2++qewQZXfl75/Z981dUgpKblZJDyc7P8nRKrtdEYlFixYpR1myY5Prg4cccoiS7/fTTz9VhMWfAPeEzt8RtOSQlTdZeYOWN0E5wjzmmGO6fXjw/TARSID9jUF9M5HxS/7Y2bNnBzUeb1678tN73LIjl6NyOSqUnMnyhic7YJPJpHyQUYu3PXlOjmgl77L0KcfOsoMSHpIeUI5bIy5BCLD0Ice7MveyCz7iiCOUbnsSYPnwJ+tBjpVl7chJjDzKDvLzzz9XxiU5o4W7XH6QI88//vgj7ExGcuIjPqmXQlasWKH8/tprr2Hy5MmKzz///LNyiULWlu8HBl8BljmSdaO2lfYyFjmV8H5etan2K/UCtZUPEGq//urIB5s33nijc61LXmX5P5TizVNyJHv772sr0Dj9CbC0lflV/7+kT7nc09MYI157NBA0AQpw0KhYkQRIgARIgAS0I0AB1o4lLZEACZAACZBA0AQowEGjYkUSIAESIAES0I4ABVg7lrREAiRAAiRAAkEToAAHjYoVSYAESIAESEA7AhRg7VjSEgmQAAmQAAkETYACHDQqViQBEiABEiAB7QhQgLVjSUskQAIkQAIkEDQBCnDQqFiRBEiABEiABLQjQAHWjmVMLM2dOxcSAtE7jJ5EMvrxxx+VWMSxLhLf+LzzzlMiO0nYyqlTp3b7vSefJA7xhAkTlKheahG7auzkQO29++6pD75OAiRAAolGgAKcaDPSgz8SHlKyIUls3NLSUqW2CJFkVpFQiBKTVsLVSZEECRJyUoqkK5RQgZWVlcrfEv5QguRLmD8J36eGp5R6amD8oqKizhjT/trn5OQodkU45XfvUI7q71u2bPFrz3uY/kJWesdEDqbvzZs3d2a3EdsSoD7QWJJsyukuCZBAihKgACfYxE6+9tsuHn36wL7dPJRMLhLTWZIkSAo8ib8r8WTdbjcuu+wyJeuRFEm3p+YOFkGUGL0SN1oy00iWIkkO4JugQbLXuFwupb0Ejpd8t2ocaH/t/Ymud9xoyQLjz14oAhzId7VviSstMawlhrJ33N5AY0mwKac7JEACOiVAAU6wiQ9GgCXwuyQckMxAkunn+OOPx1577aUErJ8+fXqXo2jJUjRixIiAafu8BVh2kZIRR5LKS5Gj4WnTpnVLxOCdJWZXAiyCKAHz/dkLVYDVNIj++hZbvgH4dzWWBJtyukMCJKBTAhTgBJv4YARYXJ4zZ47yI7tS7zR3khdYMgyJ6EqR7Dq+ae+8RUzyk0oWGMlaI0fUkgnppJNOggiYpJATe76ZkEIRYMmI48+eN3ZJsC42JTG9FPld/FZTMQZKOej9/PXXX6/kQlXHLdmFAo0lwaac7pAACeiUAAU4wSa+pa3j+FctaTaTXw/luLm9vR1ms1n5UYsc98rRq1okLZ7FYlGuw8qj0WhUjoTlx2q1Ko9S32AwKNeMvY9t5Tm1TaD23s/7+13tS/zxtuc7KN9+xRe1BNO30+mE/KhF0r8FGkuCTTndIQES0CkBCrBOJ57DJgESIAESiC8BCnB8+bN3EiABEiABnRKgAOt04jlsEiABEiCB+BKgAMeXP3snARIgARLQKQEKsE4nnsMmARIgARKILwEKcHz5s3cSIAESIAGdEqAA63TiOWwSIAESIIH4EqAAx5c/eycBEiABEtApAVWAazIzM3N1yoDDJgESIAESIIGYE2hsbKz9fxF/1rDc7AN5AAAAAElFTkSuQmCC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21" name="CuadroTexto 20"/>
          <p:cNvSpPr txBox="1"/>
          <p:nvPr/>
        </p:nvSpPr>
        <p:spPr>
          <a:xfrm>
            <a:off x="240198" y="5347972"/>
            <a:ext cx="572218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Conalcréditos (canal telefónico) y CONTI (canal escrito). 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JEP.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 </a:t>
            </a:r>
            <a:r>
              <a:rPr lang="es-CO" sz="1050" dirty="0">
                <a:latin typeface="Palatino Linotype" panose="02040502050505030304" pitchFamily="18" charset="0"/>
              </a:rPr>
              <a:t>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565597" y="1132565"/>
            <a:ext cx="583413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Gráfica 2</a:t>
            </a:r>
          </a:p>
          <a:p>
            <a:pPr algn="ctr"/>
            <a:r>
              <a:rPr lang="es-MX" b="1" dirty="0">
                <a:latin typeface="Palatino Linotype" panose="02040502050505030304" pitchFamily="18" charset="0"/>
              </a:rPr>
              <a:t>Total de PQRSFD recibidas por canal de </a:t>
            </a:r>
            <a:r>
              <a:rPr lang="es-MX" sz="2000" b="1" dirty="0">
                <a:latin typeface="Palatino Linotype" panose="02040502050505030304" pitchFamily="18" charset="0"/>
              </a:rPr>
              <a:t>atención</a:t>
            </a:r>
            <a:endParaRPr lang="es-CO" b="1" dirty="0"/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2528249"/>
              </p:ext>
            </p:extLst>
          </p:nvPr>
        </p:nvGraphicFramePr>
        <p:xfrm>
          <a:off x="1002942" y="1612689"/>
          <a:ext cx="4959439" cy="38572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3124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781" y="51380"/>
            <a:ext cx="11669485" cy="1325563"/>
          </a:xfrm>
        </p:spPr>
        <p:txBody>
          <a:bodyPr>
            <a:normAutofit/>
          </a:bodyPr>
          <a:lstStyle/>
          <a:p>
            <a:pPr algn="ctr"/>
            <a:r>
              <a:rPr lang="es-MX" sz="2800" dirty="0"/>
              <a:t>4</a:t>
            </a:r>
            <a:r>
              <a:rPr lang="es-MX" sz="2800" dirty="0">
                <a:latin typeface="Palatino Linotype" panose="02040502050505030304" pitchFamily="18" charset="0"/>
              </a:rPr>
              <a:t>.</a:t>
            </a:r>
            <a:r>
              <a:rPr lang="es-MX" sz="3600" dirty="0">
                <a:latin typeface="Palatino Linotype" panose="02040502050505030304" pitchFamily="18" charset="0"/>
              </a:rPr>
              <a:t> </a:t>
            </a:r>
            <a:r>
              <a:rPr lang="es-MX" sz="2800" dirty="0">
                <a:latin typeface="Palatino Linotype" panose="02040502050505030304" pitchFamily="18" charset="0"/>
              </a:rPr>
              <a:t>PQRSFD RECIBIDAS POR MODALIDAD DE PETICIÓN Y CANAL DE RECEPCIÓN.</a:t>
            </a:r>
            <a:endParaRPr lang="es-MX" sz="3600" dirty="0">
              <a:latin typeface="Palatino Linotype" panose="02040502050505030304" pitchFamily="18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7918462" y="2427697"/>
            <a:ext cx="3206840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latin typeface="Palatino Linotype"/>
              </a:rPr>
              <a:t>Para el segundo trimestre de 2.020, la petición de interés general y/o particular, constituyó el </a:t>
            </a:r>
            <a:r>
              <a:rPr lang="es-MX" b="1" dirty="0">
                <a:latin typeface="Palatino Linotype"/>
              </a:rPr>
              <a:t>72,6%</a:t>
            </a:r>
            <a:r>
              <a:rPr lang="es-MX" dirty="0">
                <a:latin typeface="Palatino Linotype"/>
              </a:rPr>
              <a:t> de la totalidad de modalidades de petición que recibió la JEP. </a:t>
            </a:r>
            <a:endParaRPr lang="es-MX" dirty="0">
              <a:latin typeface="Palatino Linotype" panose="02040502050505030304" pitchFamily="18" charset="0"/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696226" y="1233982"/>
            <a:ext cx="58341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>
                <a:latin typeface="Palatino Linotype" panose="02040502050505030304" pitchFamily="18" charset="0"/>
              </a:rPr>
              <a:t>Cuadro 1</a:t>
            </a:r>
          </a:p>
          <a:p>
            <a:pPr algn="ctr"/>
            <a:r>
              <a:rPr lang="es-MX" sz="2000" b="1" dirty="0">
                <a:latin typeface="Palatino Linotype" panose="02040502050505030304" pitchFamily="18" charset="0"/>
              </a:rPr>
              <a:t>Total de </a:t>
            </a:r>
            <a:r>
              <a:rPr lang="es-MX" sz="2000" b="1" dirty="0" err="1">
                <a:latin typeface="Palatino Linotype" panose="02040502050505030304" pitchFamily="18" charset="0"/>
              </a:rPr>
              <a:t>PQRSFD</a:t>
            </a:r>
            <a:r>
              <a:rPr lang="es-MX" sz="2000" b="1" dirty="0">
                <a:latin typeface="Palatino Linotype" panose="02040502050505030304" pitchFamily="18" charset="0"/>
              </a:rPr>
              <a:t> según su tipo documental</a:t>
            </a:r>
            <a:endParaRPr lang="es-CO" sz="20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185624" y="5746822"/>
            <a:ext cx="5675788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Conalcréditos (canal telefónico) y CONTI (canal escrito). 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JEP.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8716725"/>
              </p:ext>
            </p:extLst>
          </p:nvPr>
        </p:nvGraphicFramePr>
        <p:xfrm>
          <a:off x="805824" y="2252525"/>
          <a:ext cx="5918200" cy="349105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998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8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53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Modalidad de Petición</a:t>
                      </a:r>
                    </a:p>
                  </a:txBody>
                  <a:tcPr marL="9525" marR="9525" marT="9525" marB="10800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Canal</a:t>
                      </a:r>
                      <a:r>
                        <a:rPr lang="es-MX" sz="1200" b="1" u="none" strike="noStrike" baseline="0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 escrito – Correo Electrónico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u="none" strike="noStrike" dirty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</a:rPr>
                        <a:t>Canal telefónico</a:t>
                      </a:r>
                      <a:endParaRPr lang="es-MX" sz="1200" b="1" i="0" u="none" strike="noStrike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Felicitación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Petición de interés general y/o particular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280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1.284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Petición entre autoridades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Queja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 Solicitud de documentos y de información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467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Actualización de datos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Consulta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8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Falta de competencia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93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Sugerencia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Traslado por competencia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Palatino Linotype" panose="02040502050505030304" pitchFamily="18" charset="0"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1536">
                <a:tc>
                  <a:txBody>
                    <a:bodyPr/>
                    <a:lstStyle/>
                    <a:p>
                      <a:pPr algn="l" fontAlgn="b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Total general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10800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870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  <a:latin typeface="Palatino Linotype" panose="02040502050505030304" pitchFamily="18" charset="0"/>
                        </a:rPr>
                        <a:t>1.284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35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0309" y="-31610"/>
            <a:ext cx="10675514" cy="900052"/>
          </a:xfrm>
        </p:spPr>
        <p:txBody>
          <a:bodyPr>
            <a:noAutofit/>
          </a:bodyPr>
          <a:lstStyle/>
          <a:p>
            <a:pPr algn="ctr"/>
            <a:r>
              <a:rPr lang="es-MX" sz="2800" dirty="0">
                <a:latin typeface="Palatino Linotype" panose="02040502050505030304" pitchFamily="18" charset="0"/>
              </a:rPr>
              <a:t>5. PQRSFD ATENDIDAS POR DEPENDENCIA 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85452" y="743055"/>
            <a:ext cx="11190668" cy="13388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>
                <a:latin typeface="Palatino Linotype"/>
              </a:rPr>
              <a:t>Entre el 1 de abril al 30 de junio del 2.020, se registró que el  74% de las peticiones fueron tramitadas por el </a:t>
            </a:r>
            <a:r>
              <a:rPr lang="es-MX" dirty="0">
                <a:latin typeface="Palatino Linotype"/>
              </a:rPr>
              <a:t>Departamento de Atención al Ciudadano de la Secretaría Ejecutiva por los diferentes canales de atención.</a:t>
            </a:r>
          </a:p>
          <a:p>
            <a:pPr algn="just">
              <a:lnSpc>
                <a:spcPct val="150000"/>
              </a:lnSpc>
            </a:pPr>
            <a:endParaRPr lang="es-MX" dirty="0">
              <a:latin typeface="Palatino Linotype" panose="02040502050505030304" pitchFamily="18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1B3FD2A-133F-4971-A48C-C6F548F89388}"/>
              </a:ext>
            </a:extLst>
          </p:cNvPr>
          <p:cNvSpPr txBox="1"/>
          <p:nvPr/>
        </p:nvSpPr>
        <p:spPr>
          <a:xfrm>
            <a:off x="3139762" y="1504556"/>
            <a:ext cx="67023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Palatino Linotype" panose="02040502050505030304" pitchFamily="18" charset="0"/>
              </a:rPr>
              <a:t>Cuadro 2</a:t>
            </a:r>
          </a:p>
          <a:p>
            <a:pPr algn="ctr"/>
            <a:r>
              <a:rPr lang="es-MX" b="1" dirty="0">
                <a:latin typeface="Palatino Linotype" panose="02040502050505030304" pitchFamily="18" charset="0"/>
              </a:rPr>
              <a:t>Departamento responsable de la respuesta a las PQRSFD</a:t>
            </a:r>
            <a:endParaRPr lang="es-CO" b="1" dirty="0"/>
          </a:p>
        </p:txBody>
      </p:sp>
      <p:sp>
        <p:nvSpPr>
          <p:cNvPr id="8" name="CuadroTexto 7"/>
          <p:cNvSpPr txBox="1"/>
          <p:nvPr/>
        </p:nvSpPr>
        <p:spPr>
          <a:xfrm>
            <a:off x="3238273" y="5921928"/>
            <a:ext cx="598409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Fuente:</a:t>
            </a:r>
            <a:r>
              <a:rPr lang="es-CO" sz="1050" dirty="0">
                <a:latin typeface="Palatino Linotype" panose="02040502050505030304" pitchFamily="18" charset="0"/>
              </a:rPr>
              <a:t> Base de datos Conalcréditos (canal telefónico) y CONTI (canal escrito). </a:t>
            </a:r>
          </a:p>
          <a:p>
            <a:pPr algn="r"/>
            <a:r>
              <a:rPr lang="es-CO" sz="1050" dirty="0">
                <a:latin typeface="Palatino Linotype" panose="02040502050505030304" pitchFamily="18" charset="0"/>
              </a:rPr>
              <a:t>Elaboración propia Departamento de Atención al Ciudadano (DAC)-Secretaría Ejecutiva JEP. </a:t>
            </a:r>
          </a:p>
          <a:p>
            <a:pPr algn="r"/>
            <a:r>
              <a:rPr lang="es-CO" sz="1050" b="1" dirty="0">
                <a:latin typeface="Palatino Linotype" panose="02040502050505030304" pitchFamily="18" charset="0"/>
              </a:rPr>
              <a:t>Fecha de corte:</a:t>
            </a:r>
            <a:r>
              <a:rPr lang="es-CO" sz="1050" dirty="0">
                <a:latin typeface="Palatino Linotype" panose="02040502050505030304" pitchFamily="18" charset="0"/>
              </a:rPr>
              <a:t> 30 de junio 2020.</a:t>
            </a:r>
            <a:endParaRPr lang="es-MX" sz="105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747"/>
              </p:ext>
            </p:extLst>
          </p:nvPr>
        </p:nvGraphicFramePr>
        <p:xfrm>
          <a:off x="2537135" y="2134708"/>
          <a:ext cx="7907630" cy="382424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7198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0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6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174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</a:rPr>
                        <a:t>Área o Departamento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</a:rPr>
                        <a:t>N° PQRSFD Canal</a:t>
                      </a:r>
                      <a:r>
                        <a:rPr lang="es-MX" sz="1200" b="1" u="none" strike="noStrike" baseline="0" dirty="0">
                          <a:effectLst/>
                        </a:rPr>
                        <a:t> Escrito Correo electrónico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u="none" strike="noStrike" dirty="0">
                          <a:effectLst/>
                        </a:rPr>
                        <a:t>N° PQRSFD Canal</a:t>
                      </a:r>
                      <a:r>
                        <a:rPr lang="es-MX" sz="1200" b="1" u="none" strike="noStrike" baseline="0" dirty="0">
                          <a:effectLst/>
                        </a:rPr>
                        <a:t> Telefónico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Atención a Víctimas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47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Atención al Ciudadano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319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1.284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Conceptos y Representación Jurídica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147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Enfoques Diferenciales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Gestión Documental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44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de Gestión Territorial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Sistema Autónomo de Asesoría y Defensa a Comparecientes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25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33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Departamento Sistema Autónomo de Asesoría y Defensa Representación a Víctimas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Dirección Administrativa y Financiera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3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Dirección de Asuntos Jurídicos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104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375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Dirección de Tecnologías de la Información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Unidad de Investigación y Acusación  UIA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19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Grupo de Análisis de la Información del GRAI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16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864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u="none" strike="noStrike" dirty="0">
                          <a:effectLst/>
                        </a:rPr>
                        <a:t>Presidencia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5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</a:rPr>
                        <a:t>0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Palatino Linotype" panose="0204050205050503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9611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Institucional JEP_2019.potx" id="{49D57C64-97E3-42DF-8041-3E69D2DE5AA7}" vid="{3C517C19-8CB0-4918-816C-F17E9008144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AFB6961BFF8D4A8C7A1AEE0D516BE3" ma:contentTypeVersion="6" ma:contentTypeDescription="Crear nuevo documento." ma:contentTypeScope="" ma:versionID="ca3ac4a3c92fe77c744dc669eb27fd04">
  <xsd:schema xmlns:xsd="http://www.w3.org/2001/XMLSchema" xmlns:xs="http://www.w3.org/2001/XMLSchema" xmlns:p="http://schemas.microsoft.com/office/2006/metadata/properties" xmlns:ns2="3246571c-512e-41d0-a1ac-a33e69e9ac75" targetNamespace="http://schemas.microsoft.com/office/2006/metadata/properties" ma:root="true" ma:fieldsID="13c01e559536d0ef312381d10cdf363a" ns2:_="">
    <xsd:import namespace="3246571c-512e-41d0-a1ac-a33e69e9ac75"/>
    <xsd:element name="properties">
      <xsd:complexType>
        <xsd:sequence>
          <xsd:element name="documentManagement">
            <xsd:complexType>
              <xsd:all>
                <xsd:element ref="ns2:cf2k" minOccurs="0"/>
                <xsd:element ref="ns2:A_x00f1_o" minOccurs="0"/>
                <xsd:element ref="ns2:Periodicidad" minOccurs="0"/>
                <xsd:element ref="ns2:Fecha_x0020_de_x0020_publicaci_x00f3_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46571c-512e-41d0-a1ac-a33e69e9ac75" elementFormDefault="qualified">
    <xsd:import namespace="http://schemas.microsoft.com/office/2006/documentManagement/types"/>
    <xsd:import namespace="http://schemas.microsoft.com/office/infopath/2007/PartnerControls"/>
    <xsd:element name="cf2k" ma:index="2" nillable="true" ma:displayName="Mes" ma:internalName="cf2k">
      <xsd:simpleType>
        <xsd:restriction base="dms:Text">
          <xsd:maxLength value="255"/>
        </xsd:restriction>
      </xsd:simpleType>
    </xsd:element>
    <xsd:element name="A_x00f1_o" ma:index="3" nillable="true" ma:displayName="Año" ma:decimals="0" ma:indexed="true" ma:internalName="A_x00f1_o" ma:percentage="FALSE">
      <xsd:simpleType>
        <xsd:restriction base="dms:Number"/>
      </xsd:simpleType>
    </xsd:element>
    <xsd:element name="Periodicidad" ma:index="4" nillable="true" ma:displayName="Periodicidad" ma:default="Trimestral" ma:format="Dropdown" ma:indexed="true" ma:internalName="Periodicidad">
      <xsd:simpleType>
        <xsd:restriction base="dms:Choice">
          <xsd:enumeration value="Trimestral"/>
          <xsd:enumeration value="Semestral"/>
        </xsd:restriction>
      </xsd:simpleType>
    </xsd:element>
    <xsd:element name="Fecha_x0020_de_x0020_publicaci_x00f3_n" ma:index="11" nillable="true" ma:displayName="Fecha de publicación" ma:format="DateOnly" ma:internalName="Fecha_x0020_de_x0020_publicaci_x00f3_n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Tipo de contenido"/>
        <xsd:element ref="dc:title" minOccurs="0" maxOccurs="1" ma:index="1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_x00f1_o xmlns="3246571c-512e-41d0-a1ac-a33e69e9ac75">2020</A_x00f1_o>
    <cf2k xmlns="3246571c-512e-41d0-a1ac-a33e69e9ac75" xsi:nil="true"/>
    <Periodicidad xmlns="3246571c-512e-41d0-a1ac-a33e69e9ac75">Trimestral</Periodicidad>
    <Fecha_x0020_de_x0020_publicaci_x00f3_n xmlns="3246571c-512e-41d0-a1ac-a33e69e9ac75">2020-08-14T05:00:00+00:00</Fecha_x0020_de_x0020_publicaci_x00f3_n>
  </documentManagement>
</p:properties>
</file>

<file path=customXml/itemProps1.xml><?xml version="1.0" encoding="utf-8"?>
<ds:datastoreItem xmlns:ds="http://schemas.openxmlformats.org/officeDocument/2006/customXml" ds:itemID="{1B31366C-ADBF-4DBA-BA69-95254FC7B1F8}"/>
</file>

<file path=customXml/itemProps2.xml><?xml version="1.0" encoding="utf-8"?>
<ds:datastoreItem xmlns:ds="http://schemas.openxmlformats.org/officeDocument/2006/customXml" ds:itemID="{79225CC7-7D31-4886-9AEE-1E8AFB083C5D}"/>
</file>

<file path=customXml/itemProps3.xml><?xml version="1.0" encoding="utf-8"?>
<ds:datastoreItem xmlns:ds="http://schemas.openxmlformats.org/officeDocument/2006/customXml" ds:itemID="{80F7A75C-BDD7-4F68-BD60-5EECBA4837BA}"/>
</file>

<file path=docProps/app.xml><?xml version="1.0" encoding="utf-8"?>
<Properties xmlns="http://schemas.openxmlformats.org/officeDocument/2006/extended-properties" xmlns:vt="http://schemas.openxmlformats.org/officeDocument/2006/docPropsVTypes">
  <Template>Plantilla Institucional JEP_2019</Template>
  <TotalTime>7985</TotalTime>
  <Words>2021</Words>
  <Application>Microsoft Office PowerPoint</Application>
  <PresentationFormat>Panorámica</PresentationFormat>
  <Paragraphs>279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Palatino Linotype</vt:lpstr>
      <vt:lpstr>Tema de Office</vt:lpstr>
      <vt:lpstr>INFORME  TRIMESTRAL DEL TRÁMITE DE PQRSFD</vt:lpstr>
      <vt:lpstr>TABLA DE CONTENIDO</vt:lpstr>
      <vt:lpstr>LISTA DE GRÁFICOS </vt:lpstr>
      <vt:lpstr>LISTA DE CUADROS E ILUSTRACIÓN</vt:lpstr>
      <vt:lpstr>1. INTRODUCCIÓN </vt:lpstr>
      <vt:lpstr>2. TOTAL DE PETICIONES, QUEJAS, RECLAMOS, SUGERENCIAS, FELICITACIONES Y DENUNCIAS  RECIBIDAS EN EL SEGUNDO TRIMESTRE DE 2.020</vt:lpstr>
      <vt:lpstr>3. PQRSFD RECIBIDAS POR CANAL DE ATENCIÓN  </vt:lpstr>
      <vt:lpstr>4. PQRSFD RECIBIDAS POR MODALIDAD DE PETICIÓN Y CANAL DE RECEPCIÓN.</vt:lpstr>
      <vt:lpstr>5. PQRSFD ATENDIDAS POR DEPENDENCIA </vt:lpstr>
      <vt:lpstr>Presentación de PowerPoint</vt:lpstr>
      <vt:lpstr>6. SEGUIMIENTO A LAS RESPUESTAS DE LAS PQRSFD</vt:lpstr>
      <vt:lpstr>7. TIEMPO PROMEDIO DE RESPUESTA </vt:lpstr>
      <vt:lpstr>8. SONDEO DE PERCEPCIÓN  </vt:lpstr>
      <vt:lpstr>Presentación de PowerPoint</vt:lpstr>
      <vt:lpstr> 9. Conclusiones </vt:lpstr>
      <vt:lpstr>10. Recomendaciones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percepción del servicio prestado</dc:title>
  <dc:creator>Sandra Marcela Parra Castillo</dc:creator>
  <cp:lastModifiedBy>Lech Julián Guerrero Cárdenas</cp:lastModifiedBy>
  <cp:revision>597</cp:revision>
  <dcterms:created xsi:type="dcterms:W3CDTF">2019-08-05T15:08:37Z</dcterms:created>
  <dcterms:modified xsi:type="dcterms:W3CDTF">2020-08-14T21:08:00Z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0x0101009EAFB6961BFF8D4A8C7A1AEE0D516BE3</vt:lpwstr>
  </property>
</Properties>
</file>