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3" r:id="rId6"/>
    <p:sldId id="269" r:id="rId7"/>
    <p:sldId id="284" r:id="rId8"/>
    <p:sldId id="270" r:id="rId9"/>
    <p:sldId id="271" r:id="rId10"/>
    <p:sldId id="272" r:id="rId11"/>
    <p:sldId id="273" r:id="rId12"/>
    <p:sldId id="287" r:id="rId13"/>
    <p:sldId id="274" r:id="rId14"/>
    <p:sldId id="286" r:id="rId15"/>
    <p:sldId id="275" r:id="rId16"/>
    <p:sldId id="278" r:id="rId17"/>
    <p:sldId id="283" r:id="rId18"/>
    <p:sldId id="279" r:id="rId19"/>
    <p:sldId id="280" r:id="rId20"/>
    <p:sldId id="281" r:id="rId21"/>
    <p:sldId id="26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lvio arith aguirre daza" initials="saad" lastIdx="2" clrIdx="0">
    <p:extLst>
      <p:ext uri="{19B8F6BF-5375-455C-9EA6-DF929625EA0E}">
        <p15:presenceInfo xmlns:p15="http://schemas.microsoft.com/office/powerpoint/2012/main" userId="aaff2dbf208e4c9f" providerId="Windows Live"/>
      </p:ext>
    </p:extLst>
  </p:cmAuthor>
  <p:cmAuthor id="2" name="Lech Julián Guerrero Cárdenas" initials="LJGC" lastIdx="47" clrIdx="1">
    <p:extLst>
      <p:ext uri="{19B8F6BF-5375-455C-9EA6-DF929625EA0E}">
        <p15:presenceInfo xmlns:p15="http://schemas.microsoft.com/office/powerpoint/2012/main" userId="S::julian.guerrero@jep.gov.co::90b4deda-e525-4808-a131-f5f0332544f0" providerId="AD"/>
      </p:ext>
    </p:extLst>
  </p:cmAuthor>
  <p:cmAuthor id="3" name="sapaca710@hotmail.com" initials="s" lastIdx="5" clrIdx="2">
    <p:extLst>
      <p:ext uri="{19B8F6BF-5375-455C-9EA6-DF929625EA0E}">
        <p15:presenceInfo xmlns:p15="http://schemas.microsoft.com/office/powerpoint/2012/main" userId="sapaca710@hotmail.com" providerId="None"/>
      </p:ext>
    </p:extLst>
  </p:cmAuthor>
  <p:cmAuthor id="4" name="Constanza Eugenia Cañón Charry" initials="CECC" lastIdx="2" clrIdx="3">
    <p:extLst>
      <p:ext uri="{19B8F6BF-5375-455C-9EA6-DF929625EA0E}">
        <p15:presenceInfo xmlns:p15="http://schemas.microsoft.com/office/powerpoint/2012/main" userId="S::constanza.canon@jep.gov.co::c97bfe39-110f-4b97-a089-518a43d177a2" providerId="AD"/>
      </p:ext>
    </p:extLst>
  </p:cmAuthor>
  <p:cmAuthor id="5" name="Sandra Marcela Parra Castillo" initials="SC" lastIdx="9" clrIdx="4">
    <p:extLst>
      <p:ext uri="{19B8F6BF-5375-455C-9EA6-DF929625EA0E}">
        <p15:presenceInfo xmlns:p15="http://schemas.microsoft.com/office/powerpoint/2012/main" userId="S::marcela.parra@jep.gov.co::f6a7c7f5-94b7-4190-a918-2b5ae7110e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3E65"/>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AF606853-7671-496A-8E4F-DF71F8EC918B}" styleName="Estilo oscuro 1 - Énfasis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Estilo oscuro 1 - Énfasis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44" autoAdjust="0"/>
    <p:restoredTop sz="94707"/>
  </p:normalViewPr>
  <p:slideViewPr>
    <p:cSldViewPr snapToGrid="0" snapToObjects="1">
      <p:cViewPr varScale="1">
        <p:scale>
          <a:sx n="72" d="100"/>
          <a:sy n="72" d="100"/>
        </p:scale>
        <p:origin x="1152"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bermeo\Documents\JEP%20403-2020\Informe%20tercer%20trimestre\Graficas%20tercer%20trimestre%20fina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bermeo\Documents\JEP%20403-2020\Informe%20tercer%20trimestre\Graficas%20tercer%20trimestre%20fina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bermeo\Documents\JEP%20403-2020\Informe%20tercer%20trimestre\Graficas%20tercer%20trimestre%20fina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bermeo\Documents\JEP%20403-2020\Informe%20tercer%20trimestre\Graficas%20tercer%20trimestre%20final.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bermeo\Documents\JEP%20403-2020\Informe%20tercer%20trimestre\Graficas%20tercer%20trimestr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bermeo\Documents\JEP%20403-2020\Informe%20tercer%20trimestre\Graficas%20tercer%20trimestre%20final.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Hoja1!$C$9</c:f>
              <c:strCache>
                <c:ptCount val="1"/>
                <c:pt idx="0">
                  <c:v>Canal Presencial</c:v>
                </c:pt>
              </c:strCache>
            </c:strRef>
          </c:tx>
          <c:spPr>
            <a:solidFill>
              <a:schemeClr val="accent1"/>
            </a:solidFill>
            <a:ln>
              <a:noFill/>
            </a:ln>
            <a:effectLst/>
            <a:sp3d/>
          </c:spPr>
          <c:invertIfNegative val="0"/>
          <c:dLbls>
            <c:dLbl>
              <c:idx val="0"/>
              <c:layout>
                <c:manualLayout>
                  <c:x val="1.2326071368535557E-2"/>
                  <c:y val="2.22975853295231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D41-4E80-A5E8-DCE40F49C23B}"/>
                </c:ext>
              </c:extLst>
            </c:dLbl>
            <c:dLbl>
              <c:idx val="1"/>
              <c:layout>
                <c:manualLayout>
                  <c:x val="7.395642821121335E-3"/>
                  <c:y val="2.22975853295231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D41-4E80-A5E8-DCE40F49C23B}"/>
                </c:ext>
              </c:extLst>
            </c:dLbl>
            <c:dLbl>
              <c:idx val="2"/>
              <c:layout>
                <c:manualLayout>
                  <c:x val="9.8608570948284461E-3"/>
                  <c:y val="2.67571023954277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D41-4E80-A5E8-DCE40F49C23B}"/>
                </c:ext>
              </c:extLst>
            </c:dLbl>
            <c:dLbl>
              <c:idx val="3"/>
              <c:layout>
                <c:manualLayout>
                  <c:x val="1.2326071368535467E-2"/>
                  <c:y val="2.67571023954277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D41-4E80-A5E8-DCE40F49C23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Hoja1!$A$10:$B$13</c:f>
              <c:multiLvlStrCache>
                <c:ptCount val="4"/>
                <c:lvl>
                  <c:pt idx="0">
                    <c:v>1126</c:v>
                  </c:pt>
                  <c:pt idx="1">
                    <c:v>977</c:v>
                  </c:pt>
                  <c:pt idx="2">
                    <c:v>1236</c:v>
                  </c:pt>
                  <c:pt idx="3">
                    <c:v>3339</c:v>
                  </c:pt>
                </c:lvl>
                <c:lvl>
                  <c:pt idx="0">
                    <c:v>Julio</c:v>
                  </c:pt>
                  <c:pt idx="1">
                    <c:v>Agosto</c:v>
                  </c:pt>
                  <c:pt idx="2">
                    <c:v>Septiembre</c:v>
                  </c:pt>
                  <c:pt idx="3">
                    <c:v>Total Trimestre</c:v>
                  </c:pt>
                </c:lvl>
              </c:multiLvlStrCache>
            </c:multiLvlStrRef>
          </c:cat>
          <c:val>
            <c:numRef>
              <c:f>Hoja1!$C$10:$C$13</c:f>
              <c:numCache>
                <c:formatCode>General</c:formatCode>
                <c:ptCount val="4"/>
                <c:pt idx="0">
                  <c:v>0</c:v>
                </c:pt>
                <c:pt idx="1">
                  <c:v>0</c:v>
                </c:pt>
                <c:pt idx="2">
                  <c:v>25</c:v>
                </c:pt>
                <c:pt idx="3">
                  <c:v>25</c:v>
                </c:pt>
              </c:numCache>
            </c:numRef>
          </c:val>
          <c:extLst>
            <c:ext xmlns:c16="http://schemas.microsoft.com/office/drawing/2014/chart" uri="{C3380CC4-5D6E-409C-BE32-E72D297353CC}">
              <c16:uniqueId val="{00000000-ED41-4E80-A5E8-DCE40F49C23B}"/>
            </c:ext>
          </c:extLst>
        </c:ser>
        <c:ser>
          <c:idx val="1"/>
          <c:order val="1"/>
          <c:tx>
            <c:strRef>
              <c:f>Hoja1!$D$9</c:f>
              <c:strCache>
                <c:ptCount val="1"/>
                <c:pt idx="0">
                  <c:v>Canal Escrito</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Hoja1!$A$10:$B$13</c:f>
              <c:multiLvlStrCache>
                <c:ptCount val="4"/>
                <c:lvl>
                  <c:pt idx="0">
                    <c:v>1126</c:v>
                  </c:pt>
                  <c:pt idx="1">
                    <c:v>977</c:v>
                  </c:pt>
                  <c:pt idx="2">
                    <c:v>1236</c:v>
                  </c:pt>
                  <c:pt idx="3">
                    <c:v>3339</c:v>
                  </c:pt>
                </c:lvl>
                <c:lvl>
                  <c:pt idx="0">
                    <c:v>Julio</c:v>
                  </c:pt>
                  <c:pt idx="1">
                    <c:v>Agosto</c:v>
                  </c:pt>
                  <c:pt idx="2">
                    <c:v>Septiembre</c:v>
                  </c:pt>
                  <c:pt idx="3">
                    <c:v>Total Trimestre</c:v>
                  </c:pt>
                </c:lvl>
              </c:multiLvlStrCache>
            </c:multiLvlStrRef>
          </c:cat>
          <c:val>
            <c:numRef>
              <c:f>Hoja1!$D$10:$D$13</c:f>
              <c:numCache>
                <c:formatCode>General</c:formatCode>
                <c:ptCount val="4"/>
                <c:pt idx="0">
                  <c:v>387</c:v>
                </c:pt>
                <c:pt idx="1">
                  <c:v>465</c:v>
                </c:pt>
                <c:pt idx="2">
                  <c:v>543</c:v>
                </c:pt>
                <c:pt idx="3">
                  <c:v>1395</c:v>
                </c:pt>
              </c:numCache>
            </c:numRef>
          </c:val>
          <c:extLst>
            <c:ext xmlns:c16="http://schemas.microsoft.com/office/drawing/2014/chart" uri="{C3380CC4-5D6E-409C-BE32-E72D297353CC}">
              <c16:uniqueId val="{00000001-ED41-4E80-A5E8-DCE40F49C23B}"/>
            </c:ext>
          </c:extLst>
        </c:ser>
        <c:ser>
          <c:idx val="2"/>
          <c:order val="2"/>
          <c:tx>
            <c:strRef>
              <c:f>Hoja1!$E$9</c:f>
              <c:strCache>
                <c:ptCount val="1"/>
                <c:pt idx="0">
                  <c:v>Canal Telefónico</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Hoja1!$A$10:$B$13</c:f>
              <c:multiLvlStrCache>
                <c:ptCount val="4"/>
                <c:lvl>
                  <c:pt idx="0">
                    <c:v>1126</c:v>
                  </c:pt>
                  <c:pt idx="1">
                    <c:v>977</c:v>
                  </c:pt>
                  <c:pt idx="2">
                    <c:v>1236</c:v>
                  </c:pt>
                  <c:pt idx="3">
                    <c:v>3339</c:v>
                  </c:pt>
                </c:lvl>
                <c:lvl>
                  <c:pt idx="0">
                    <c:v>Julio</c:v>
                  </c:pt>
                  <c:pt idx="1">
                    <c:v>Agosto</c:v>
                  </c:pt>
                  <c:pt idx="2">
                    <c:v>Septiembre</c:v>
                  </c:pt>
                  <c:pt idx="3">
                    <c:v>Total Trimestre</c:v>
                  </c:pt>
                </c:lvl>
              </c:multiLvlStrCache>
            </c:multiLvlStrRef>
          </c:cat>
          <c:val>
            <c:numRef>
              <c:f>Hoja1!$E$10:$E$13</c:f>
              <c:numCache>
                <c:formatCode>General</c:formatCode>
                <c:ptCount val="4"/>
                <c:pt idx="0">
                  <c:v>739</c:v>
                </c:pt>
                <c:pt idx="1">
                  <c:v>512</c:v>
                </c:pt>
                <c:pt idx="2">
                  <c:v>668</c:v>
                </c:pt>
                <c:pt idx="3">
                  <c:v>1919</c:v>
                </c:pt>
              </c:numCache>
            </c:numRef>
          </c:val>
          <c:extLst>
            <c:ext xmlns:c16="http://schemas.microsoft.com/office/drawing/2014/chart" uri="{C3380CC4-5D6E-409C-BE32-E72D297353CC}">
              <c16:uniqueId val="{00000002-ED41-4E80-A5E8-DCE40F49C23B}"/>
            </c:ext>
          </c:extLst>
        </c:ser>
        <c:dLbls>
          <c:showLegendKey val="0"/>
          <c:showVal val="1"/>
          <c:showCatName val="0"/>
          <c:showSerName val="0"/>
          <c:showPercent val="0"/>
          <c:showBubbleSize val="0"/>
        </c:dLbls>
        <c:gapWidth val="150"/>
        <c:shape val="box"/>
        <c:axId val="2022812399"/>
        <c:axId val="1950152975"/>
        <c:axId val="0"/>
      </c:bar3DChart>
      <c:catAx>
        <c:axId val="202281239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950152975"/>
        <c:crosses val="autoZero"/>
        <c:auto val="1"/>
        <c:lblAlgn val="ctr"/>
        <c:lblOffset val="100"/>
        <c:noMultiLvlLbl val="0"/>
      </c:catAx>
      <c:valAx>
        <c:axId val="19501529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0228123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Hoja1!$A$25:$B$25</c:f>
              <c:strCache>
                <c:ptCount val="2"/>
                <c:pt idx="1">
                  <c:v>100,00%</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4F6-4566-B739-9451FDB928C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4F6-4566-B739-9451FDB928C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4F6-4566-B739-9451FDB928C7}"/>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Hoja1!$C$24:$E$24</c:f>
              <c:strCache>
                <c:ptCount val="3"/>
                <c:pt idx="0">
                  <c:v>Canal Presencial</c:v>
                </c:pt>
                <c:pt idx="1">
                  <c:v>Canal Escrito</c:v>
                </c:pt>
                <c:pt idx="2">
                  <c:v>Canal Telefónico</c:v>
                </c:pt>
              </c:strCache>
            </c:strRef>
          </c:cat>
          <c:val>
            <c:numRef>
              <c:f>Hoja1!$C$25:$E$25</c:f>
              <c:numCache>
                <c:formatCode>0.00%</c:formatCode>
                <c:ptCount val="3"/>
                <c:pt idx="0">
                  <c:v>7.4872716382150348E-3</c:v>
                </c:pt>
                <c:pt idx="1">
                  <c:v>0.41778975741239893</c:v>
                </c:pt>
                <c:pt idx="2">
                  <c:v>0.57472297094938607</c:v>
                </c:pt>
              </c:numCache>
            </c:numRef>
          </c:val>
          <c:extLst>
            <c:ext xmlns:c16="http://schemas.microsoft.com/office/drawing/2014/chart" uri="{C3380CC4-5D6E-409C-BE32-E72D297353CC}">
              <c16:uniqueId val="{00000006-04F6-4566-B739-9451FDB928C7}"/>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27628181951730435"/>
          <c:y val="0.88611475865048739"/>
          <c:w val="0.43276031346920002"/>
          <c:h val="5.845840286692048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Hoja1!$B$99</c:f>
              <c:strCache>
                <c:ptCount val="1"/>
                <c:pt idx="0">
                  <c:v>No PQRSDF</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3837-4467-9D46-EE2EEA974E73}"/>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3837-4467-9D46-EE2EEA974E73}"/>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5-3837-4467-9D46-EE2EEA974E73}"/>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Palatino Linotype" panose="02040502050505030304" pitchFamily="18" charset="0"/>
                      <a:ea typeface="+mn-ea"/>
                      <a:cs typeface="+mn-cs"/>
                    </a:defRPr>
                  </a:pPr>
                  <a:endParaRPr lang="es-CO"/>
                </a:p>
              </c:txPr>
              <c:dLblPos val="inEnd"/>
              <c:showLegendKey val="0"/>
              <c:showVal val="0"/>
              <c:showCatName val="1"/>
              <c:showSerName val="0"/>
              <c:showPercent val="1"/>
              <c:showBubbleSize val="0"/>
              <c:extLst>
                <c:ext xmlns:c16="http://schemas.microsoft.com/office/drawing/2014/chart" uri="{C3380CC4-5D6E-409C-BE32-E72D297353CC}">
                  <c16:uniqueId val="{00000001-3837-4467-9D46-EE2EEA974E73}"/>
                </c:ext>
              </c:extLst>
            </c:dLbl>
            <c:dLbl>
              <c:idx val="1"/>
              <c:layout>
                <c:manualLayout>
                  <c:x val="0.12335955106271972"/>
                  <c:y val="0.11063548774128353"/>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Palatino Linotype" panose="02040502050505030304" pitchFamily="18"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837-4467-9D46-EE2EEA974E73}"/>
                </c:ext>
              </c:extLst>
            </c:dLbl>
            <c:dLbl>
              <c:idx val="2"/>
              <c:layout>
                <c:manualLayout>
                  <c:x val="0.1053761138987168"/>
                  <c:y val="4.6398551676678487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Palatino Linotype" panose="02040502050505030304" pitchFamily="18" charset="0"/>
                      <a:ea typeface="+mn-ea"/>
                      <a:cs typeface="+mn-cs"/>
                    </a:defRPr>
                  </a:pPr>
                  <a:endParaRPr lang="es-C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3837-4467-9D46-EE2EEA974E73}"/>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Palatino Linotype" panose="02040502050505030304" pitchFamily="18" charset="0"/>
                    <a:ea typeface="+mn-ea"/>
                    <a:cs typeface="+mn-cs"/>
                  </a:defRPr>
                </a:pPr>
                <a:endParaRPr lang="es-CO"/>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Hoja1!$A$100:$A$102</c:f>
              <c:strCache>
                <c:ptCount val="3"/>
                <c:pt idx="0">
                  <c:v>CORREO</c:v>
                </c:pt>
                <c:pt idx="1">
                  <c:v>FORMULARIO</c:v>
                </c:pt>
                <c:pt idx="2">
                  <c:v>VENTANILLA UNICA</c:v>
                </c:pt>
              </c:strCache>
            </c:strRef>
          </c:cat>
          <c:val>
            <c:numRef>
              <c:f>Hoja1!$B$100:$B$102</c:f>
              <c:numCache>
                <c:formatCode>General</c:formatCode>
                <c:ptCount val="3"/>
                <c:pt idx="0">
                  <c:v>1209</c:v>
                </c:pt>
                <c:pt idx="1">
                  <c:v>125</c:v>
                </c:pt>
                <c:pt idx="2">
                  <c:v>61</c:v>
                </c:pt>
              </c:numCache>
            </c:numRef>
          </c:val>
          <c:extLst>
            <c:ext xmlns:c16="http://schemas.microsoft.com/office/drawing/2014/chart" uri="{C3380CC4-5D6E-409C-BE32-E72D297353CC}">
              <c16:uniqueId val="{00000006-3837-4467-9D46-EE2EEA974E73}"/>
            </c:ext>
          </c:extLst>
        </c:ser>
        <c:dLbls>
          <c:dLblPos val="inEnd"/>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Hoja1!$B$119</c:f>
              <c:strCache>
                <c:ptCount val="1"/>
                <c:pt idx="0">
                  <c:v>No PQRSDF</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0D01-41F4-A5B0-C5AD8CCF93A6}"/>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0D01-41F4-A5B0-C5AD8CCF93A6}"/>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0D01-41F4-A5B0-C5AD8CCF93A6}"/>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0D01-41F4-A5B0-C5AD8CCF93A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s-CO"/>
              </a:p>
            </c:txPr>
            <c:dLblPos val="ct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Hoja1!$A$120:$A$123</c:f>
              <c:strCache>
                <c:ptCount val="4"/>
                <c:pt idx="0">
                  <c:v>Respuestas Inmediatas</c:v>
                </c:pt>
                <c:pt idx="1">
                  <c:v>Archivadas y anuladas</c:v>
                </c:pt>
                <c:pt idx="2">
                  <c:v>Respuestas Escritas</c:v>
                </c:pt>
                <c:pt idx="3">
                  <c:v>Respuestas en Gestion</c:v>
                </c:pt>
              </c:strCache>
            </c:strRef>
          </c:cat>
          <c:val>
            <c:numRef>
              <c:f>Hoja1!$B$120:$B$123</c:f>
              <c:numCache>
                <c:formatCode>General</c:formatCode>
                <c:ptCount val="4"/>
                <c:pt idx="0">
                  <c:v>1944</c:v>
                </c:pt>
                <c:pt idx="1">
                  <c:v>405</c:v>
                </c:pt>
                <c:pt idx="2">
                  <c:v>841</c:v>
                </c:pt>
                <c:pt idx="3">
                  <c:v>149</c:v>
                </c:pt>
              </c:numCache>
            </c:numRef>
          </c:val>
          <c:extLst>
            <c:ext xmlns:c16="http://schemas.microsoft.com/office/drawing/2014/chart" uri="{C3380CC4-5D6E-409C-BE32-E72D297353CC}">
              <c16:uniqueId val="{00000008-0D01-41F4-A5B0-C5AD8CCF93A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alpha val="50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s-CO"/>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'canal telefonico'!$E$38</c:f>
              <c:strCache>
                <c:ptCount val="1"/>
                <c:pt idx="0">
                  <c:v>cantidad</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A7A-4DDD-A2A1-72735409389C}"/>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4A7A-4DDD-A2A1-72735409389C}"/>
              </c:ext>
            </c:extLst>
          </c:dPt>
          <c:dLbls>
            <c:dLbl>
              <c:idx val="0"/>
              <c:spPr>
                <a:solidFill>
                  <a:schemeClr val="bg1"/>
                </a:solidFill>
                <a:ln>
                  <a:solidFill>
                    <a:schemeClr val="bg1"/>
                  </a:solid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s-CO"/>
                </a:p>
              </c:txPr>
              <c:dLblPos val="bestFit"/>
              <c:showLegendKey val="0"/>
              <c:showVal val="1"/>
              <c:showCatName val="0"/>
              <c:showSerName val="0"/>
              <c:showPercent val="0"/>
              <c:showBubbleSize val="0"/>
              <c:extLst>
                <c:ext xmlns:c16="http://schemas.microsoft.com/office/drawing/2014/chart" uri="{C3380CC4-5D6E-409C-BE32-E72D297353CC}">
                  <c16:uniqueId val="{00000001-4A7A-4DDD-A2A1-72735409389C}"/>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'canal telefonico'!$D$39:$D$40</c:f>
              <c:strCache>
                <c:ptCount val="2"/>
                <c:pt idx="0">
                  <c:v>Si fue Clara</c:v>
                </c:pt>
                <c:pt idx="1">
                  <c:v>No fue Clara </c:v>
                </c:pt>
              </c:strCache>
            </c:strRef>
          </c:cat>
          <c:val>
            <c:numRef>
              <c:f>'canal telefonico'!$E$39:$E$40</c:f>
              <c:numCache>
                <c:formatCode>0.00%</c:formatCode>
                <c:ptCount val="2"/>
                <c:pt idx="0">
                  <c:v>0.97018970189701892</c:v>
                </c:pt>
                <c:pt idx="1">
                  <c:v>2.9810298102981029E-2</c:v>
                </c:pt>
              </c:numCache>
            </c:numRef>
          </c:val>
          <c:extLst>
            <c:ext xmlns:c16="http://schemas.microsoft.com/office/drawing/2014/chart" uri="{C3380CC4-5D6E-409C-BE32-E72D297353CC}">
              <c16:uniqueId val="{00000004-4A7A-4DDD-A2A1-72735409389C}"/>
            </c:ext>
          </c:extLst>
        </c:ser>
        <c:dLbls>
          <c:dLblPos val="ctr"/>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'canal telefonico'!$B$38</c:f>
              <c:strCache>
                <c:ptCount val="1"/>
                <c:pt idx="0">
                  <c:v>cantidad</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357-43FC-BF6B-76248F7EA89D}"/>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1357-43FC-BF6B-76248F7EA89D}"/>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1357-43FC-BF6B-76248F7EA89D}"/>
              </c:ext>
            </c:extLst>
          </c:dPt>
          <c:dLbls>
            <c:dLbl>
              <c:idx val="0"/>
              <c:layout>
                <c:manualLayout>
                  <c:x val="-7.5000000000000108E-2"/>
                  <c:y val="-0.31250000000000011"/>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lt"/>
                        <a:ea typeface="+mn-ea"/>
                        <a:cs typeface="+mn-cs"/>
                      </a:defRPr>
                    </a:pPr>
                    <a:fld id="{75C57907-4E5A-4A58-ABFF-3A725B09B722}" type="VALUE">
                      <a:rPr lang="en-US" sz="1100">
                        <a:solidFill>
                          <a:schemeClr val="tx1"/>
                        </a:solidFill>
                      </a:rPr>
                      <a:pPr>
                        <a:defRPr sz="1100">
                          <a:solidFill>
                            <a:schemeClr val="tx1"/>
                          </a:solidFill>
                        </a:defRPr>
                      </a:pPr>
                      <a:t>[VALOR]</a:t>
                    </a:fld>
                    <a:endParaRPr lang="es-CO"/>
                  </a:p>
                </c:rich>
              </c:tx>
              <c:spPr>
                <a:solidFill>
                  <a:schemeClr val="bg1"/>
                </a:solid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lt"/>
                      <a:ea typeface="+mn-ea"/>
                      <a:cs typeface="+mn-cs"/>
                    </a:defRPr>
                  </a:pPr>
                  <a:endParaRPr lang="es-CO"/>
                </a:p>
              </c:txPr>
              <c:dLblPos val="bestFit"/>
              <c:showLegendKey val="0"/>
              <c:showVal val="1"/>
              <c:showCatName val="0"/>
              <c:showSerName val="0"/>
              <c:showPercent val="0"/>
              <c:showBubbleSize val="0"/>
              <c:extLst>
                <c:ext xmlns:c15="http://schemas.microsoft.com/office/drawing/2012/chart" uri="{CE6537A1-D6FC-4f65-9D91-7224C49458BB}">
                  <c15:layout>
                    <c:manualLayout>
                      <c:w val="0.13033333333333333"/>
                      <c:h val="9.7152960046660811E-2"/>
                    </c:manualLayout>
                  </c15:layout>
                  <c15:dlblFieldTable/>
                  <c15:showDataLabelsRange val="0"/>
                </c:ext>
                <c:ext xmlns:c16="http://schemas.microsoft.com/office/drawing/2014/chart" uri="{C3380CC4-5D6E-409C-BE32-E72D297353CC}">
                  <c16:uniqueId val="{00000001-1357-43FC-BF6B-76248F7EA89D}"/>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s-CO"/>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'canal telefonico'!$A$39:$A$41</c:f>
              <c:strCache>
                <c:ptCount val="3"/>
                <c:pt idx="0">
                  <c:v>Bueno</c:v>
                </c:pt>
                <c:pt idx="1">
                  <c:v>Malo</c:v>
                </c:pt>
                <c:pt idx="2">
                  <c:v>Regular</c:v>
                </c:pt>
              </c:strCache>
            </c:strRef>
          </c:cat>
          <c:val>
            <c:numRef>
              <c:f>'canal telefonico'!$B$39:$B$41</c:f>
              <c:numCache>
                <c:formatCode>0.00%</c:formatCode>
                <c:ptCount val="3"/>
                <c:pt idx="0">
                  <c:v>0.94235588972431072</c:v>
                </c:pt>
                <c:pt idx="1">
                  <c:v>3.2581453634085211E-2</c:v>
                </c:pt>
                <c:pt idx="2" formatCode="0.0%">
                  <c:v>2.5000000000000001E-2</c:v>
                </c:pt>
              </c:numCache>
            </c:numRef>
          </c:val>
          <c:extLst>
            <c:ext xmlns:c16="http://schemas.microsoft.com/office/drawing/2014/chart" uri="{C3380CC4-5D6E-409C-BE32-E72D297353CC}">
              <c16:uniqueId val="{00000006-1357-43FC-BF6B-76248F7EA89D}"/>
            </c:ext>
          </c:extLst>
        </c:ser>
        <c:dLbls>
          <c:dLblPos val="outEnd"/>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0.33350021872265967"/>
          <c:y val="0.83391149023038769"/>
          <c:w val="0.37188845144356958"/>
          <c:h val="0.1383107319918343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11" name="Picture 10" descr="A picture containing person&#10;&#10;Description automatically generated">
            <a:extLst>
              <a:ext uri="{FF2B5EF4-FFF2-40B4-BE49-F238E27FC236}">
                <a16:creationId xmlns:a16="http://schemas.microsoft.com/office/drawing/2014/main" id="{6F4EBE76-737B-C84B-B6DF-775DA355A54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4524D00-0B62-7A47-B758-C26456EE009A}"/>
              </a:ext>
            </a:extLst>
          </p:cNvPr>
          <p:cNvSpPr>
            <a:spLocks noGrp="1"/>
          </p:cNvSpPr>
          <p:nvPr>
            <p:ph type="ctrTitle" hasCustomPrompt="1"/>
          </p:nvPr>
        </p:nvSpPr>
        <p:spPr>
          <a:xfrm>
            <a:off x="740228" y="1168082"/>
            <a:ext cx="4530635" cy="1823311"/>
          </a:xfrm>
        </p:spPr>
        <p:txBody>
          <a:bodyPr anchor="b"/>
          <a:lstStyle>
            <a:lvl1pPr algn="ctr">
              <a:defRPr sz="6000" b="1" i="0" baseline="0">
                <a:latin typeface="Calibri" panose="020F0502020204030204" pitchFamily="34" charset="0"/>
              </a:defRPr>
            </a:lvl1pPr>
          </a:lstStyle>
          <a:p>
            <a:r>
              <a:rPr lang="en-US" dirty="0" err="1"/>
              <a:t>asasas</a:t>
            </a:r>
            <a:endParaRPr lang="en-US" dirty="0"/>
          </a:p>
        </p:txBody>
      </p:sp>
      <p:sp>
        <p:nvSpPr>
          <p:cNvPr id="3" name="Subtitle 2">
            <a:extLst>
              <a:ext uri="{FF2B5EF4-FFF2-40B4-BE49-F238E27FC236}">
                <a16:creationId xmlns:a16="http://schemas.microsoft.com/office/drawing/2014/main" id="{B5AF08B8-DACF-6C4E-B242-4AA887434EAD}"/>
              </a:ext>
            </a:extLst>
          </p:cNvPr>
          <p:cNvSpPr>
            <a:spLocks noGrp="1"/>
          </p:cNvSpPr>
          <p:nvPr>
            <p:ph type="subTitle" idx="1" hasCustomPrompt="1"/>
          </p:nvPr>
        </p:nvSpPr>
        <p:spPr>
          <a:xfrm>
            <a:off x="740227" y="3880129"/>
            <a:ext cx="4530635" cy="59767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sasasasas</a:t>
            </a:r>
            <a:endParaRPr lang="en-US" dirty="0"/>
          </a:p>
        </p:txBody>
      </p:sp>
    </p:spTree>
    <p:extLst>
      <p:ext uri="{BB962C8B-B14F-4D97-AF65-F5344CB8AC3E}">
        <p14:creationId xmlns:p14="http://schemas.microsoft.com/office/powerpoint/2010/main" val="341374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210A0216-36AF-254E-8D83-FA18CD99465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C89C84C-A2BB-1341-B906-331A1E6F5976}"/>
              </a:ext>
            </a:extLst>
          </p:cNvPr>
          <p:cNvSpPr>
            <a:spLocks noGrp="1"/>
          </p:cNvSpPr>
          <p:nvPr>
            <p:ph type="title"/>
          </p:nvPr>
        </p:nvSpPr>
        <p:spPr>
          <a:xfrm>
            <a:off x="838200" y="365125"/>
            <a:ext cx="7215554" cy="1325563"/>
          </a:xfrm>
        </p:spPr>
        <p:txBody>
          <a:bodyPr/>
          <a:lstStyle>
            <a:lvl1pPr>
              <a:defRPr b="1" i="0" baseline="0">
                <a:solidFill>
                  <a:srgbClr val="133E65"/>
                </a:solidFill>
                <a:latin typeface="Calibri" panose="020F0502020204030204" pitchFamily="34" charset="0"/>
              </a:defRPr>
            </a:lvl1pPr>
          </a:lstStyle>
          <a:p>
            <a:r>
              <a:rPr lang="es-ES"/>
              <a:t>Haga clic para modificar el estilo de título del patrón</a:t>
            </a:r>
            <a:endParaRPr lang="en-US" dirty="0"/>
          </a:p>
        </p:txBody>
      </p:sp>
      <p:sp>
        <p:nvSpPr>
          <p:cNvPr id="3" name="Content Placeholder 2">
            <a:extLst>
              <a:ext uri="{FF2B5EF4-FFF2-40B4-BE49-F238E27FC236}">
                <a16:creationId xmlns:a16="http://schemas.microsoft.com/office/drawing/2014/main" id="{B756E383-7093-0144-847B-EB2A50D57EF0}"/>
              </a:ext>
            </a:extLst>
          </p:cNvPr>
          <p:cNvSpPr>
            <a:spLocks noGrp="1"/>
          </p:cNvSpPr>
          <p:nvPr>
            <p:ph idx="1"/>
          </p:nvPr>
        </p:nvSpPr>
        <p:spPr>
          <a:xfrm>
            <a:off x="2070588" y="1931133"/>
            <a:ext cx="8050823" cy="3898167"/>
          </a:xfrm>
        </p:spPr>
        <p:txBody>
          <a:bodyPr/>
          <a:lstStyle>
            <a:lvl1pPr marL="0" indent="0">
              <a:buNone/>
              <a:defRPr baseline="0">
                <a:solidFill>
                  <a:schemeClr val="tx1">
                    <a:lumMod val="85000"/>
                    <a:lumOff val="15000"/>
                  </a:schemeClr>
                </a:solidFill>
              </a:defRPr>
            </a:lvl1pPr>
          </a:lstStyle>
          <a:p>
            <a:pPr lvl="0"/>
            <a:r>
              <a:rPr lang="es-ES"/>
              <a:t>Haga clic para modificar los estilos de texto del patrón</a:t>
            </a:r>
          </a:p>
        </p:txBody>
      </p:sp>
    </p:spTree>
    <p:extLst>
      <p:ext uri="{BB962C8B-B14F-4D97-AF65-F5344CB8AC3E}">
        <p14:creationId xmlns:p14="http://schemas.microsoft.com/office/powerpoint/2010/main" val="117653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41E7D-243C-3545-AFDB-306F815D0708}"/>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51355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7285E6-A7E0-7B42-849E-C28D8D0BE0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a:extLst>
              <a:ext uri="{FF2B5EF4-FFF2-40B4-BE49-F238E27FC236}">
                <a16:creationId xmlns:a16="http://schemas.microsoft.com/office/drawing/2014/main" id="{07060009-25B8-694D-9BAD-809F574903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02C6133D-98C7-4C4E-B2E8-3A5C9CBC69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5975E-6A70-714C-97E4-A68B379B0A4B}" type="datetimeFigureOut">
              <a:rPr lang="en-US" smtClean="0"/>
              <a:t>11/13/2020</a:t>
            </a:fld>
            <a:endParaRPr lang="en-US" dirty="0"/>
          </a:p>
        </p:txBody>
      </p:sp>
      <p:sp>
        <p:nvSpPr>
          <p:cNvPr id="5" name="Footer Placeholder 4">
            <a:extLst>
              <a:ext uri="{FF2B5EF4-FFF2-40B4-BE49-F238E27FC236}">
                <a16:creationId xmlns:a16="http://schemas.microsoft.com/office/drawing/2014/main" id="{0D8DB00D-A8E9-E74E-A8A9-D579C54A0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B95FB86-7F61-7F4F-8E3E-1A12C8839B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FC434-C39E-044D-87C8-CE454472249F}" type="slidenum">
              <a:rPr lang="en-US" smtClean="0"/>
              <a:t>‹Nº›</a:t>
            </a:fld>
            <a:endParaRPr lang="en-US" dirty="0"/>
          </a:p>
        </p:txBody>
      </p:sp>
    </p:spTree>
    <p:extLst>
      <p:ext uri="{BB962C8B-B14F-4D97-AF65-F5344CB8AC3E}">
        <p14:creationId xmlns:p14="http://schemas.microsoft.com/office/powerpoint/2010/main" val="793131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2A62A-20CC-2844-8ED3-E3EDACBF57C5}"/>
              </a:ext>
            </a:extLst>
          </p:cNvPr>
          <p:cNvSpPr>
            <a:spLocks noGrp="1"/>
          </p:cNvSpPr>
          <p:nvPr>
            <p:ph type="ctrTitle"/>
          </p:nvPr>
        </p:nvSpPr>
        <p:spPr>
          <a:xfrm>
            <a:off x="183257" y="1789611"/>
            <a:ext cx="6099977" cy="2511254"/>
          </a:xfrm>
        </p:spPr>
        <p:txBody>
          <a:bodyPr>
            <a:normAutofit/>
          </a:bodyPr>
          <a:lstStyle/>
          <a:p>
            <a:r>
              <a:rPr lang="es-CO" sz="4400" b="0" dirty="0">
                <a:latin typeface="Palatino Linotype" panose="02040502050505030304" pitchFamily="18" charset="0"/>
                <a:cs typeface="Calibri" panose="020F0502020204030204" pitchFamily="34" charset="0"/>
              </a:rPr>
              <a:t>INFORME  TRIMESTRAL DEL TRÁMITE DE PQRSFD</a:t>
            </a:r>
          </a:p>
        </p:txBody>
      </p:sp>
      <p:sp>
        <p:nvSpPr>
          <p:cNvPr id="3" name="CuadroTexto 2"/>
          <p:cNvSpPr txBox="1"/>
          <p:nvPr/>
        </p:nvSpPr>
        <p:spPr>
          <a:xfrm>
            <a:off x="1119116" y="4801196"/>
            <a:ext cx="4612943" cy="584775"/>
          </a:xfrm>
          <a:prstGeom prst="rect">
            <a:avLst/>
          </a:prstGeom>
          <a:noFill/>
        </p:spPr>
        <p:txBody>
          <a:bodyPr wrap="square" rtlCol="0">
            <a:spAutoFit/>
          </a:bodyPr>
          <a:lstStyle/>
          <a:p>
            <a:pPr algn="ctr"/>
            <a:r>
              <a:rPr lang="es-MX" sz="1600" dirty="0">
                <a:latin typeface="Palatino Linotype" panose="02040502050505030304" pitchFamily="18" charset="0"/>
              </a:rPr>
              <a:t>Tercer Trimestre – 2020</a:t>
            </a:r>
          </a:p>
          <a:p>
            <a:pPr algn="ctr"/>
            <a:r>
              <a:rPr lang="es-MX" sz="1600" dirty="0">
                <a:latin typeface="Palatino Linotype" panose="02040502050505030304" pitchFamily="18" charset="0"/>
              </a:rPr>
              <a:t>1 de julio a 30 de septiembre del 2020</a:t>
            </a:r>
          </a:p>
        </p:txBody>
      </p:sp>
      <p:sp>
        <p:nvSpPr>
          <p:cNvPr id="4" name="CuadroTexto 3"/>
          <p:cNvSpPr txBox="1"/>
          <p:nvPr/>
        </p:nvSpPr>
        <p:spPr>
          <a:xfrm>
            <a:off x="515155" y="6040192"/>
            <a:ext cx="8435662" cy="338554"/>
          </a:xfrm>
          <a:prstGeom prst="rect">
            <a:avLst/>
          </a:prstGeom>
          <a:noFill/>
        </p:spPr>
        <p:txBody>
          <a:bodyPr wrap="square" rtlCol="0">
            <a:spAutoFit/>
          </a:bodyPr>
          <a:lstStyle/>
          <a:p>
            <a:r>
              <a:rPr lang="es-MX" sz="1600" dirty="0">
                <a:latin typeface="Palatino Linotype" panose="02040502050505030304" pitchFamily="18" charset="0"/>
              </a:rPr>
              <a:t>Secretaría Ejecutiva – Departamento de Atención al Ciudadano</a:t>
            </a:r>
          </a:p>
        </p:txBody>
      </p:sp>
    </p:spTree>
    <p:extLst>
      <p:ext uri="{BB962C8B-B14F-4D97-AF65-F5344CB8AC3E}">
        <p14:creationId xmlns:p14="http://schemas.microsoft.com/office/powerpoint/2010/main" val="4193752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0309" y="197072"/>
            <a:ext cx="10675514" cy="900052"/>
          </a:xfrm>
        </p:spPr>
        <p:txBody>
          <a:bodyPr>
            <a:noAutofit/>
          </a:bodyPr>
          <a:lstStyle/>
          <a:p>
            <a:pPr algn="ctr"/>
            <a:r>
              <a:rPr lang="es-MX" sz="2800" dirty="0">
                <a:latin typeface="Palatino Linotype" panose="02040502050505030304" pitchFamily="18" charset="0"/>
              </a:rPr>
              <a:t>5. PQRSFD ATENDIDAS POR DEPENDENCIA </a:t>
            </a:r>
          </a:p>
        </p:txBody>
      </p:sp>
      <p:sp>
        <p:nvSpPr>
          <p:cNvPr id="5" name="CuadroTexto 4"/>
          <p:cNvSpPr txBox="1"/>
          <p:nvPr/>
        </p:nvSpPr>
        <p:spPr>
          <a:xfrm>
            <a:off x="585452" y="971737"/>
            <a:ext cx="11190668" cy="1711944"/>
          </a:xfrm>
          <a:prstGeom prst="rect">
            <a:avLst/>
          </a:prstGeom>
          <a:noFill/>
        </p:spPr>
        <p:txBody>
          <a:bodyPr wrap="square" lIns="91440" tIns="45720" rIns="91440" bIns="45720" rtlCol="0" anchor="t">
            <a:spAutoFit/>
          </a:bodyPr>
          <a:lstStyle/>
          <a:p>
            <a:pPr algn="just">
              <a:lnSpc>
                <a:spcPct val="150000"/>
              </a:lnSpc>
            </a:pPr>
            <a:r>
              <a:rPr lang="es-MX" dirty="0">
                <a:latin typeface="Palatino Linotype"/>
              </a:rPr>
              <a:t>Entre el 1 de julio al 30 de septiembre del 2020, se registró que el  70,5% de las peticiones fueron tramitadas por el Departamento de Atención al Ciudadano de la Secretaría Ejecutiva por los diferentes canales de atención.</a:t>
            </a:r>
          </a:p>
          <a:p>
            <a:pPr algn="just">
              <a:lnSpc>
                <a:spcPct val="150000"/>
              </a:lnSpc>
            </a:pPr>
            <a:endParaRPr lang="es-MX" dirty="0">
              <a:latin typeface="Palatino Linotype" panose="02040502050505030304" pitchFamily="18" charset="0"/>
            </a:endParaRPr>
          </a:p>
        </p:txBody>
      </p:sp>
      <p:graphicFrame>
        <p:nvGraphicFramePr>
          <p:cNvPr id="4" name="Tabla 3">
            <a:extLst>
              <a:ext uri="{FF2B5EF4-FFF2-40B4-BE49-F238E27FC236}">
                <a16:creationId xmlns:a16="http://schemas.microsoft.com/office/drawing/2014/main" id="{32E73FC8-BE17-432B-B392-0C536E1DC0FB}"/>
              </a:ext>
            </a:extLst>
          </p:cNvPr>
          <p:cNvGraphicFramePr>
            <a:graphicFrameLocks noGrp="1"/>
          </p:cNvGraphicFramePr>
          <p:nvPr>
            <p:extLst>
              <p:ext uri="{D42A27DB-BD31-4B8C-83A1-F6EECF244321}">
                <p14:modId xmlns:p14="http://schemas.microsoft.com/office/powerpoint/2010/main" val="3862012088"/>
              </p:ext>
            </p:extLst>
          </p:nvPr>
        </p:nvGraphicFramePr>
        <p:xfrm>
          <a:off x="1355795" y="3072277"/>
          <a:ext cx="8960695" cy="2857968"/>
        </p:xfrm>
        <a:graphic>
          <a:graphicData uri="http://schemas.openxmlformats.org/drawingml/2006/table">
            <a:tbl>
              <a:tblPr>
                <a:tableStyleId>{5C22544A-7EE6-4342-B048-85BDC9FD1C3A}</a:tableStyleId>
              </a:tblPr>
              <a:tblGrid>
                <a:gridCol w="4130938">
                  <a:extLst>
                    <a:ext uri="{9D8B030D-6E8A-4147-A177-3AD203B41FA5}">
                      <a16:colId xmlns:a16="http://schemas.microsoft.com/office/drawing/2014/main" val="415787147"/>
                    </a:ext>
                  </a:extLst>
                </a:gridCol>
                <a:gridCol w="1245173">
                  <a:extLst>
                    <a:ext uri="{9D8B030D-6E8A-4147-A177-3AD203B41FA5}">
                      <a16:colId xmlns:a16="http://schemas.microsoft.com/office/drawing/2014/main" val="1078339312"/>
                    </a:ext>
                  </a:extLst>
                </a:gridCol>
                <a:gridCol w="1433832">
                  <a:extLst>
                    <a:ext uri="{9D8B030D-6E8A-4147-A177-3AD203B41FA5}">
                      <a16:colId xmlns:a16="http://schemas.microsoft.com/office/drawing/2014/main" val="2904140120"/>
                    </a:ext>
                  </a:extLst>
                </a:gridCol>
                <a:gridCol w="2150752">
                  <a:extLst>
                    <a:ext uri="{9D8B030D-6E8A-4147-A177-3AD203B41FA5}">
                      <a16:colId xmlns:a16="http://schemas.microsoft.com/office/drawing/2014/main" val="1969445758"/>
                    </a:ext>
                  </a:extLst>
                </a:gridCol>
              </a:tblGrid>
              <a:tr h="435051">
                <a:tc>
                  <a:txBody>
                    <a:bodyPr/>
                    <a:lstStyle/>
                    <a:p>
                      <a:pPr algn="ctr" fontAlgn="ctr"/>
                      <a:r>
                        <a:rPr lang="es-CO" sz="1400" b="1" u="none" strike="noStrike" dirty="0">
                          <a:effectLst/>
                          <a:latin typeface="Palatino Linotype" panose="02040502050505030304" pitchFamily="18" charset="0"/>
                        </a:rPr>
                        <a:t>Área o Departamentos </a:t>
                      </a:r>
                      <a:endParaRPr lang="es-CO" sz="1400" b="1" i="0" u="none" strike="noStrike" dirty="0">
                        <a:solidFill>
                          <a:srgbClr val="000000"/>
                        </a:solidFill>
                        <a:effectLst/>
                        <a:latin typeface="Palatino Linotype" panose="02040502050505030304" pitchFamily="18" charset="0"/>
                      </a:endParaRPr>
                    </a:p>
                  </a:txBody>
                  <a:tcPr marL="6697" marR="6697" marT="6697" marB="0" anchor="ctr"/>
                </a:tc>
                <a:tc>
                  <a:txBody>
                    <a:bodyPr/>
                    <a:lstStyle/>
                    <a:p>
                      <a:pPr algn="ctr" fontAlgn="ctr"/>
                      <a:r>
                        <a:rPr lang="es-CO" sz="1400" b="1" u="none" strike="noStrike" dirty="0" err="1">
                          <a:effectLst/>
                          <a:latin typeface="Palatino Linotype" panose="02040502050505030304" pitchFamily="18" charset="0"/>
                        </a:rPr>
                        <a:t>N°</a:t>
                      </a:r>
                      <a:r>
                        <a:rPr lang="es-CO" sz="1400" b="1" u="none" strike="noStrike" dirty="0">
                          <a:effectLst/>
                          <a:latin typeface="Palatino Linotype" panose="02040502050505030304" pitchFamily="18" charset="0"/>
                        </a:rPr>
                        <a:t> PQRSFD</a:t>
                      </a:r>
                      <a:br>
                        <a:rPr lang="es-CO" sz="1400" b="1" u="none" strike="noStrike" dirty="0">
                          <a:effectLst/>
                          <a:latin typeface="Palatino Linotype" panose="02040502050505030304" pitchFamily="18" charset="0"/>
                        </a:rPr>
                      </a:br>
                      <a:r>
                        <a:rPr lang="es-CO" sz="1400" b="1" u="none" strike="noStrike" dirty="0">
                          <a:effectLst/>
                          <a:latin typeface="Palatino Linotype" panose="02040502050505030304" pitchFamily="18" charset="0"/>
                        </a:rPr>
                        <a:t>Canal Escrito</a:t>
                      </a:r>
                      <a:endParaRPr lang="es-CO" sz="1400" b="1" i="0" u="none" strike="noStrike" dirty="0">
                        <a:solidFill>
                          <a:srgbClr val="000000"/>
                        </a:solidFill>
                        <a:effectLst/>
                        <a:latin typeface="Palatino Linotype" panose="02040502050505030304" pitchFamily="18" charset="0"/>
                      </a:endParaRPr>
                    </a:p>
                  </a:txBody>
                  <a:tcPr marL="6697" marR="6697" marT="6697" marB="0" anchor="ctr"/>
                </a:tc>
                <a:tc>
                  <a:txBody>
                    <a:bodyPr/>
                    <a:lstStyle/>
                    <a:p>
                      <a:pPr algn="ctr" fontAlgn="ctr"/>
                      <a:r>
                        <a:rPr lang="es-CO" sz="1400" b="1" u="none" strike="noStrike" dirty="0" err="1">
                          <a:effectLst/>
                          <a:latin typeface="Palatino Linotype" panose="02040502050505030304" pitchFamily="18" charset="0"/>
                        </a:rPr>
                        <a:t>N°</a:t>
                      </a:r>
                      <a:r>
                        <a:rPr lang="es-CO" sz="1400" b="1" u="none" strike="noStrike" dirty="0">
                          <a:effectLst/>
                          <a:latin typeface="Palatino Linotype" panose="02040502050505030304" pitchFamily="18" charset="0"/>
                        </a:rPr>
                        <a:t> PQRSFD</a:t>
                      </a:r>
                      <a:br>
                        <a:rPr lang="es-CO" sz="1400" b="1" u="none" strike="noStrike" dirty="0">
                          <a:effectLst/>
                          <a:latin typeface="Palatino Linotype" panose="02040502050505030304" pitchFamily="18" charset="0"/>
                        </a:rPr>
                      </a:br>
                      <a:r>
                        <a:rPr lang="es-CO" sz="1400" b="1" u="none" strike="noStrike" dirty="0">
                          <a:effectLst/>
                          <a:latin typeface="Palatino Linotype" panose="02040502050505030304" pitchFamily="18" charset="0"/>
                        </a:rPr>
                        <a:t>Canal Telefónico</a:t>
                      </a:r>
                      <a:endParaRPr lang="es-CO" sz="1400" b="1" i="0" u="none" strike="noStrike" dirty="0">
                        <a:solidFill>
                          <a:srgbClr val="000000"/>
                        </a:solidFill>
                        <a:effectLst/>
                        <a:latin typeface="Palatino Linotype" panose="02040502050505030304" pitchFamily="18" charset="0"/>
                      </a:endParaRPr>
                    </a:p>
                  </a:txBody>
                  <a:tcPr marL="6697" marR="6697" marT="6697" marB="0" anchor="ctr"/>
                </a:tc>
                <a:tc>
                  <a:txBody>
                    <a:bodyPr/>
                    <a:lstStyle/>
                    <a:p>
                      <a:pPr algn="ctr" fontAlgn="ctr"/>
                      <a:r>
                        <a:rPr lang="es-CO" sz="1400" b="1" u="none" strike="noStrike" dirty="0" err="1">
                          <a:effectLst/>
                          <a:latin typeface="Palatino Linotype" panose="02040502050505030304" pitchFamily="18" charset="0"/>
                        </a:rPr>
                        <a:t>N°</a:t>
                      </a:r>
                      <a:r>
                        <a:rPr lang="es-CO" sz="1400" b="1" u="none" strike="noStrike" dirty="0">
                          <a:effectLst/>
                          <a:latin typeface="Palatino Linotype" panose="02040502050505030304" pitchFamily="18" charset="0"/>
                        </a:rPr>
                        <a:t> PQRSFD</a:t>
                      </a:r>
                      <a:br>
                        <a:rPr lang="es-CO" sz="1400" b="1" u="none" strike="noStrike" dirty="0">
                          <a:effectLst/>
                          <a:latin typeface="Palatino Linotype" panose="02040502050505030304" pitchFamily="18" charset="0"/>
                        </a:rPr>
                      </a:br>
                      <a:r>
                        <a:rPr lang="es-CO" sz="1400" b="1" u="none" strike="noStrike" dirty="0">
                          <a:effectLst/>
                          <a:latin typeface="Palatino Linotype" panose="02040502050505030304" pitchFamily="18" charset="0"/>
                        </a:rPr>
                        <a:t>Canal Presencial</a:t>
                      </a:r>
                      <a:endParaRPr lang="es-CO" sz="1400" b="1" i="0" u="none" strike="noStrike" dirty="0">
                        <a:solidFill>
                          <a:srgbClr val="000000"/>
                        </a:solidFill>
                        <a:effectLst/>
                        <a:latin typeface="Palatino Linotype" panose="02040502050505030304" pitchFamily="18" charset="0"/>
                      </a:endParaRPr>
                    </a:p>
                  </a:txBody>
                  <a:tcPr marL="6697" marR="6697" marT="6697" marB="0" anchor="ctr"/>
                </a:tc>
                <a:extLst>
                  <a:ext uri="{0D108BD9-81ED-4DB2-BD59-A6C34878D82A}">
                    <a16:rowId xmlns:a16="http://schemas.microsoft.com/office/drawing/2014/main" val="1394452922"/>
                  </a:ext>
                </a:extLst>
              </a:tr>
              <a:tr h="220874">
                <a:tc>
                  <a:txBody>
                    <a:bodyPr/>
                    <a:lstStyle/>
                    <a:p>
                      <a:pPr algn="l" fontAlgn="b"/>
                      <a:r>
                        <a:rPr lang="es-CO" sz="1400" u="none" strike="noStrike" dirty="0">
                          <a:effectLst/>
                          <a:latin typeface="Palatino Linotype" panose="02040502050505030304" pitchFamily="18" charset="0"/>
                        </a:rPr>
                        <a:t>BPO SERVISOFT S.A.</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120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a:effectLst/>
                          <a:latin typeface="Palatino Linotype" panose="02040502050505030304" pitchFamily="18" charset="0"/>
                        </a:rPr>
                        <a:t>0</a:t>
                      </a:r>
                      <a:endParaRPr lang="es-CO" sz="1400" b="0" i="0" u="none" strike="noStrike">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a:effectLst/>
                          <a:latin typeface="Palatino Linotype" panose="02040502050505030304" pitchFamily="18" charset="0"/>
                        </a:rPr>
                        <a:t>0</a:t>
                      </a:r>
                      <a:endParaRPr lang="es-CO" sz="1400" b="0" i="0" u="none" strike="noStrike">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2380049059"/>
                  </a:ext>
                </a:extLst>
              </a:tr>
              <a:tr h="220874">
                <a:tc>
                  <a:txBody>
                    <a:bodyPr/>
                    <a:lstStyle/>
                    <a:p>
                      <a:pPr algn="l" fontAlgn="b"/>
                      <a:r>
                        <a:rPr lang="es-MX" sz="1400" u="none" strike="noStrike" dirty="0">
                          <a:effectLst/>
                          <a:latin typeface="Palatino Linotype" panose="02040502050505030304" pitchFamily="18" charset="0"/>
                        </a:rPr>
                        <a:t>Departamento de Atención a Víctimas</a:t>
                      </a:r>
                      <a:endParaRPr lang="es-MX"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64</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a:effectLst/>
                          <a:latin typeface="Palatino Linotype" panose="02040502050505030304" pitchFamily="18" charset="0"/>
                        </a:rPr>
                        <a:t>0</a:t>
                      </a:r>
                      <a:endParaRPr lang="es-CO" sz="1400" b="0" i="0" u="none" strike="noStrike">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517699766"/>
                  </a:ext>
                </a:extLst>
              </a:tr>
              <a:tr h="220874">
                <a:tc>
                  <a:txBody>
                    <a:bodyPr/>
                    <a:lstStyle/>
                    <a:p>
                      <a:pPr algn="l" fontAlgn="b"/>
                      <a:r>
                        <a:rPr lang="es-MX" sz="1400" u="none" strike="noStrike" dirty="0">
                          <a:effectLst/>
                          <a:latin typeface="Palatino Linotype" panose="02040502050505030304" pitchFamily="18" charset="0"/>
                        </a:rPr>
                        <a:t>Departamento de Atención al Ciudadano</a:t>
                      </a:r>
                      <a:endParaRPr lang="es-MX"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410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1919</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25</a:t>
                      </a:r>
                      <a:endParaRPr lang="es-CO" sz="1400" b="0" i="0" u="none" strike="noStrike" dirty="0">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1354973968"/>
                  </a:ext>
                </a:extLst>
              </a:tr>
              <a:tr h="435051">
                <a:tc>
                  <a:txBody>
                    <a:bodyPr/>
                    <a:lstStyle/>
                    <a:p>
                      <a:pPr algn="l" fontAlgn="b"/>
                      <a:r>
                        <a:rPr lang="es-MX" sz="1400" u="none" strike="noStrike" dirty="0">
                          <a:effectLst/>
                          <a:latin typeface="Palatino Linotype" panose="02040502050505030304" pitchFamily="18" charset="0"/>
                        </a:rPr>
                        <a:t>Departamento de Conceptos y Representación Jurídica</a:t>
                      </a:r>
                      <a:endParaRPr lang="es-MX"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204</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a:effectLst/>
                          <a:latin typeface="Palatino Linotype" panose="02040502050505030304" pitchFamily="18" charset="0"/>
                        </a:rPr>
                        <a:t>0</a:t>
                      </a:r>
                      <a:endParaRPr lang="es-CO" sz="1400" b="0" i="0" u="none" strike="noStrike">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2626542389"/>
                  </a:ext>
                </a:extLst>
              </a:tr>
              <a:tr h="220874">
                <a:tc>
                  <a:txBody>
                    <a:bodyPr/>
                    <a:lstStyle/>
                    <a:p>
                      <a:pPr algn="l" fontAlgn="b"/>
                      <a:r>
                        <a:rPr lang="es-CO" sz="1400" u="none" strike="noStrike" dirty="0">
                          <a:effectLst/>
                          <a:latin typeface="Palatino Linotype" panose="02040502050505030304" pitchFamily="18" charset="0"/>
                        </a:rPr>
                        <a:t>Departamento de Enfoques Diferenciales</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4</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a:effectLst/>
                          <a:latin typeface="Palatino Linotype" panose="02040502050505030304" pitchFamily="18" charset="0"/>
                        </a:rPr>
                        <a:t>0</a:t>
                      </a:r>
                      <a:endParaRPr lang="es-CO" sz="1400" b="0" i="0" u="none" strike="noStrike">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1598081627"/>
                  </a:ext>
                </a:extLst>
              </a:tr>
              <a:tr h="220874">
                <a:tc>
                  <a:txBody>
                    <a:bodyPr/>
                    <a:lstStyle/>
                    <a:p>
                      <a:pPr algn="l" fontAlgn="b"/>
                      <a:r>
                        <a:rPr lang="es-CO" sz="1400" u="none" strike="noStrike" dirty="0">
                          <a:effectLst/>
                          <a:latin typeface="Palatino Linotype" panose="02040502050505030304" pitchFamily="18" charset="0"/>
                        </a:rPr>
                        <a:t>Departamento de Gestión Documental</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36</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3221255506"/>
                  </a:ext>
                </a:extLst>
              </a:tr>
              <a:tr h="220874">
                <a:tc>
                  <a:txBody>
                    <a:bodyPr/>
                    <a:lstStyle/>
                    <a:p>
                      <a:pPr algn="l" fontAlgn="b"/>
                      <a:r>
                        <a:rPr lang="es-CO" sz="1400" u="none" strike="noStrike" dirty="0">
                          <a:effectLst/>
                          <a:latin typeface="Palatino Linotype" panose="02040502050505030304" pitchFamily="18" charset="0"/>
                        </a:rPr>
                        <a:t>Departamento de Gestión Territorial</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6</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3422091891"/>
                  </a:ext>
                </a:extLst>
              </a:tr>
              <a:tr h="220874">
                <a:tc>
                  <a:txBody>
                    <a:bodyPr/>
                    <a:lstStyle/>
                    <a:p>
                      <a:pPr algn="l" fontAlgn="b"/>
                      <a:r>
                        <a:rPr lang="es-CO" sz="1400" u="none" strike="noStrike" dirty="0">
                          <a:effectLst/>
                          <a:latin typeface="Palatino Linotype" panose="02040502050505030304" pitchFamily="18" charset="0"/>
                        </a:rPr>
                        <a:t>Departamento SAAD Defensa a Comparecientes</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29</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731307671"/>
                  </a:ext>
                </a:extLst>
              </a:tr>
              <a:tr h="220874">
                <a:tc>
                  <a:txBody>
                    <a:bodyPr/>
                    <a:lstStyle/>
                    <a:p>
                      <a:pPr algn="l" fontAlgn="b"/>
                      <a:r>
                        <a:rPr lang="es-MX" sz="1400" u="none" strike="noStrike" dirty="0">
                          <a:effectLst/>
                          <a:latin typeface="Palatino Linotype" panose="02040502050505030304" pitchFamily="18" charset="0"/>
                        </a:rPr>
                        <a:t>Departamento SAAD Representación a Víctimas</a:t>
                      </a:r>
                      <a:endParaRPr lang="es-MX"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a:effectLst/>
                          <a:latin typeface="Palatino Linotype" panose="02040502050505030304" pitchFamily="18" charset="0"/>
                        </a:rPr>
                        <a:t>8</a:t>
                      </a:r>
                      <a:endParaRPr lang="es-CO" sz="1400" b="0" i="0" u="none" strike="noStrike">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3704568965"/>
                  </a:ext>
                </a:extLst>
              </a:tr>
              <a:tr h="220874">
                <a:tc>
                  <a:txBody>
                    <a:bodyPr/>
                    <a:lstStyle/>
                    <a:p>
                      <a:pPr algn="l" fontAlgn="b"/>
                      <a:r>
                        <a:rPr lang="es-CO" sz="1400" u="none" strike="noStrike" dirty="0">
                          <a:effectLst/>
                          <a:latin typeface="Palatino Linotype" panose="02040502050505030304" pitchFamily="18" charset="0"/>
                        </a:rPr>
                        <a:t>Dirección Administrativa y Financiera</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a:effectLst/>
                          <a:latin typeface="Palatino Linotype" panose="02040502050505030304" pitchFamily="18" charset="0"/>
                        </a:rPr>
                        <a:t>1</a:t>
                      </a:r>
                      <a:endParaRPr lang="es-CO" sz="1400" b="0" i="0" u="none" strike="noStrike">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tc>
                  <a:txBody>
                    <a:bodyPr/>
                    <a:lstStyle/>
                    <a:p>
                      <a:pPr algn="ctr" fontAlgn="b"/>
                      <a:r>
                        <a:rPr lang="es-CO" sz="1400" u="none" strike="noStrike" dirty="0">
                          <a:effectLst/>
                          <a:latin typeface="Palatino Linotype" panose="02040502050505030304" pitchFamily="18" charset="0"/>
                        </a:rPr>
                        <a:t>0</a:t>
                      </a:r>
                      <a:endParaRPr lang="es-CO" sz="1400" b="0" i="0" u="none" strike="noStrike" dirty="0">
                        <a:solidFill>
                          <a:srgbClr val="000000"/>
                        </a:solidFill>
                        <a:effectLst/>
                        <a:latin typeface="Palatino Linotype" panose="02040502050505030304" pitchFamily="18" charset="0"/>
                      </a:endParaRPr>
                    </a:p>
                  </a:txBody>
                  <a:tcPr marL="6697" marR="6697" marT="6697" marB="0" anchor="b"/>
                </a:tc>
                <a:extLst>
                  <a:ext uri="{0D108BD9-81ED-4DB2-BD59-A6C34878D82A}">
                    <a16:rowId xmlns:a16="http://schemas.microsoft.com/office/drawing/2014/main" val="2787486405"/>
                  </a:ext>
                </a:extLst>
              </a:tr>
            </a:tbl>
          </a:graphicData>
        </a:graphic>
      </p:graphicFrame>
      <p:sp>
        <p:nvSpPr>
          <p:cNvPr id="3" name="Rectángulo 2">
            <a:extLst>
              <a:ext uri="{FF2B5EF4-FFF2-40B4-BE49-F238E27FC236}">
                <a16:creationId xmlns:a16="http://schemas.microsoft.com/office/drawing/2014/main" id="{EA8DFB83-1FA7-48F9-812B-208A41D50E70}"/>
              </a:ext>
            </a:extLst>
          </p:cNvPr>
          <p:cNvSpPr/>
          <p:nvPr/>
        </p:nvSpPr>
        <p:spPr>
          <a:xfrm>
            <a:off x="1705128" y="2394737"/>
            <a:ext cx="7878064" cy="584775"/>
          </a:xfrm>
          <a:prstGeom prst="rect">
            <a:avLst/>
          </a:prstGeom>
        </p:spPr>
        <p:txBody>
          <a:bodyPr wrap="square">
            <a:spAutoFit/>
          </a:bodyPr>
          <a:lstStyle/>
          <a:p>
            <a:pPr algn="ctr"/>
            <a:r>
              <a:rPr lang="es-MX" sz="1600" b="1" dirty="0">
                <a:latin typeface="Palatino Linotype" panose="02040502050505030304" pitchFamily="18" charset="0"/>
              </a:rPr>
              <a:t>Cuadro 2</a:t>
            </a:r>
          </a:p>
          <a:p>
            <a:pPr algn="ctr"/>
            <a:r>
              <a:rPr lang="es-MX" sz="1600" b="1" dirty="0">
                <a:latin typeface="Palatino Linotype" panose="02040502050505030304" pitchFamily="18" charset="0"/>
              </a:rPr>
              <a:t>Departamento responsable de las PQRSFD por canal de atención</a:t>
            </a:r>
            <a:endParaRPr lang="es-CO" sz="1600" b="1" dirty="0">
              <a:latin typeface="Palatino Linotype" panose="02040502050505030304" pitchFamily="18" charset="0"/>
            </a:endParaRPr>
          </a:p>
        </p:txBody>
      </p:sp>
    </p:spTree>
    <p:extLst>
      <p:ext uri="{BB962C8B-B14F-4D97-AF65-F5344CB8AC3E}">
        <p14:creationId xmlns:p14="http://schemas.microsoft.com/office/powerpoint/2010/main" val="1106961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7981FAE-A141-4498-85AA-6FCFB6D0F4D9}"/>
              </a:ext>
            </a:extLst>
          </p:cNvPr>
          <p:cNvSpPr txBox="1"/>
          <p:nvPr/>
        </p:nvSpPr>
        <p:spPr>
          <a:xfrm>
            <a:off x="3204939" y="5670251"/>
            <a:ext cx="5984092" cy="738664"/>
          </a:xfrm>
          <a:prstGeom prst="rect">
            <a:avLst/>
          </a:prstGeom>
          <a:noFill/>
        </p:spPr>
        <p:txBody>
          <a:bodyPr wrap="square" rtlCol="0">
            <a:spAutoFit/>
          </a:bodyPr>
          <a:lstStyle/>
          <a:p>
            <a:pPr algn="r"/>
            <a:r>
              <a:rPr lang="es-CO" sz="1050" b="1" dirty="0">
                <a:latin typeface="Palatino Linotype"/>
              </a:rPr>
              <a:t>Fuente:  </a:t>
            </a:r>
            <a:r>
              <a:rPr lang="es-CO" sz="1050" dirty="0">
                <a:latin typeface="Palatino Linotype"/>
              </a:rPr>
              <a:t>Base de datos</a:t>
            </a:r>
            <a:r>
              <a:rPr lang="es-CO" sz="1050" b="1" dirty="0">
                <a:latin typeface="Palatino Linotype"/>
              </a:rPr>
              <a:t> </a:t>
            </a:r>
            <a:r>
              <a:rPr lang="es-CO" sz="1050" dirty="0">
                <a:latin typeface="Palatino Linotype"/>
              </a:rPr>
              <a:t>Contac center (canal telefónico), CONTI (canal escrito), </a:t>
            </a:r>
            <a:endParaRPr lang="es-CO" sz="1050" dirty="0">
              <a:latin typeface="Palatino Linotype" panose="02040502050505030304" pitchFamily="18" charset="0"/>
            </a:endParaRPr>
          </a:p>
          <a:p>
            <a:pPr algn="r"/>
            <a:r>
              <a:rPr lang="es-CO" sz="1050" dirty="0">
                <a:latin typeface="Palatino Linotype"/>
              </a:rPr>
              <a:t>Elaboración propia Departamento de Atención al Ciudadano (DAC) (canal presencial)-Secretaría Ejecutiva JEP. </a:t>
            </a:r>
            <a:endParaRPr lang="es-CO" sz="1050" dirty="0">
              <a:latin typeface="Palatino Linotype" panose="02040502050505030304" pitchFamily="18" charset="0"/>
            </a:endParaRPr>
          </a:p>
          <a:p>
            <a:pPr algn="r"/>
            <a:r>
              <a:rPr lang="es-CO" sz="1050" b="1" dirty="0">
                <a:latin typeface="Palatino Linotype" panose="02040502050505030304" pitchFamily="18" charset="0"/>
              </a:rPr>
              <a:t>Fecha de corte:</a:t>
            </a:r>
            <a:r>
              <a:rPr lang="es-CO" sz="1050" dirty="0">
                <a:latin typeface="Palatino Linotype" panose="02040502050505030304" pitchFamily="18" charset="0"/>
              </a:rPr>
              <a:t> 30 de septiembre 2020</a:t>
            </a:r>
            <a:endParaRPr lang="es-MX" sz="1050" dirty="0">
              <a:latin typeface="Palatino Linotype" panose="02040502050505030304" pitchFamily="18" charset="0"/>
            </a:endParaRPr>
          </a:p>
        </p:txBody>
      </p:sp>
      <p:graphicFrame>
        <p:nvGraphicFramePr>
          <p:cNvPr id="4" name="Tabla 3">
            <a:extLst>
              <a:ext uri="{FF2B5EF4-FFF2-40B4-BE49-F238E27FC236}">
                <a16:creationId xmlns:a16="http://schemas.microsoft.com/office/drawing/2014/main" id="{9580DB88-043E-4127-B8F7-D07F9CB9C8B6}"/>
              </a:ext>
            </a:extLst>
          </p:cNvPr>
          <p:cNvGraphicFramePr>
            <a:graphicFrameLocks noGrp="1"/>
          </p:cNvGraphicFramePr>
          <p:nvPr>
            <p:extLst>
              <p:ext uri="{D42A27DB-BD31-4B8C-83A1-F6EECF244321}">
                <p14:modId xmlns:p14="http://schemas.microsoft.com/office/powerpoint/2010/main" val="3117784092"/>
              </p:ext>
            </p:extLst>
          </p:nvPr>
        </p:nvGraphicFramePr>
        <p:xfrm>
          <a:off x="483326" y="247508"/>
          <a:ext cx="10116493" cy="5299668"/>
        </p:xfrm>
        <a:graphic>
          <a:graphicData uri="http://schemas.openxmlformats.org/drawingml/2006/table">
            <a:tbl>
              <a:tblPr>
                <a:tableStyleId>{5C22544A-7EE6-4342-B048-85BDC9FD1C3A}</a:tableStyleId>
              </a:tblPr>
              <a:tblGrid>
                <a:gridCol w="6744331">
                  <a:extLst>
                    <a:ext uri="{9D8B030D-6E8A-4147-A177-3AD203B41FA5}">
                      <a16:colId xmlns:a16="http://schemas.microsoft.com/office/drawing/2014/main" val="1707956531"/>
                    </a:ext>
                  </a:extLst>
                </a:gridCol>
                <a:gridCol w="1001437">
                  <a:extLst>
                    <a:ext uri="{9D8B030D-6E8A-4147-A177-3AD203B41FA5}">
                      <a16:colId xmlns:a16="http://schemas.microsoft.com/office/drawing/2014/main" val="1253911921"/>
                    </a:ext>
                  </a:extLst>
                </a:gridCol>
                <a:gridCol w="1201027">
                  <a:extLst>
                    <a:ext uri="{9D8B030D-6E8A-4147-A177-3AD203B41FA5}">
                      <a16:colId xmlns:a16="http://schemas.microsoft.com/office/drawing/2014/main" val="3745917254"/>
                    </a:ext>
                  </a:extLst>
                </a:gridCol>
                <a:gridCol w="1169698">
                  <a:extLst>
                    <a:ext uri="{9D8B030D-6E8A-4147-A177-3AD203B41FA5}">
                      <a16:colId xmlns:a16="http://schemas.microsoft.com/office/drawing/2014/main" val="949204366"/>
                    </a:ext>
                  </a:extLst>
                </a:gridCol>
              </a:tblGrid>
              <a:tr h="322321">
                <a:tc>
                  <a:txBody>
                    <a:bodyPr/>
                    <a:lstStyle/>
                    <a:p>
                      <a:pPr algn="ctr" fontAlgn="ctr"/>
                      <a:r>
                        <a:rPr lang="es-CO" sz="1100" b="1" u="none" strike="noStrike" dirty="0">
                          <a:effectLst/>
                          <a:latin typeface="Palatino Linotype" panose="02040502050505030304" pitchFamily="18" charset="0"/>
                        </a:rPr>
                        <a:t>Área o Departamento </a:t>
                      </a:r>
                      <a:endParaRPr lang="es-CO" sz="1100" b="1" i="0" u="none" strike="noStrike" dirty="0">
                        <a:solidFill>
                          <a:srgbClr val="000000"/>
                        </a:solidFill>
                        <a:effectLst/>
                        <a:latin typeface="Palatino Linotype" panose="02040502050505030304" pitchFamily="18" charset="0"/>
                      </a:endParaRPr>
                    </a:p>
                  </a:txBody>
                  <a:tcPr marL="8058" marR="8058" marT="8058" marB="0" anchor="ctr"/>
                </a:tc>
                <a:tc>
                  <a:txBody>
                    <a:bodyPr/>
                    <a:lstStyle/>
                    <a:p>
                      <a:pPr algn="ctr" fontAlgn="ctr"/>
                      <a:r>
                        <a:rPr lang="es-CO" sz="1100" b="1" u="none" strike="noStrike" dirty="0">
                          <a:effectLst/>
                          <a:latin typeface="Palatino Linotype" panose="02040502050505030304" pitchFamily="18" charset="0"/>
                        </a:rPr>
                        <a:t>N° PQRSFD</a:t>
                      </a:r>
                      <a:br>
                        <a:rPr lang="es-CO" sz="1100" b="1" u="none" strike="noStrike" dirty="0">
                          <a:effectLst/>
                          <a:latin typeface="Palatino Linotype" panose="02040502050505030304" pitchFamily="18" charset="0"/>
                        </a:rPr>
                      </a:br>
                      <a:r>
                        <a:rPr lang="es-CO" sz="1100" b="1" u="none" strike="noStrike" dirty="0">
                          <a:effectLst/>
                          <a:latin typeface="Palatino Linotype" panose="02040502050505030304" pitchFamily="18" charset="0"/>
                        </a:rPr>
                        <a:t>Canal Escrito</a:t>
                      </a:r>
                      <a:endParaRPr lang="es-CO" sz="1100" b="1" i="0" u="none" strike="noStrike" dirty="0">
                        <a:solidFill>
                          <a:srgbClr val="000000"/>
                        </a:solidFill>
                        <a:effectLst/>
                        <a:latin typeface="Palatino Linotype" panose="02040502050505030304" pitchFamily="18" charset="0"/>
                      </a:endParaRPr>
                    </a:p>
                  </a:txBody>
                  <a:tcPr marL="8058" marR="8058" marT="8058" marB="0" anchor="ctr"/>
                </a:tc>
                <a:tc>
                  <a:txBody>
                    <a:bodyPr/>
                    <a:lstStyle/>
                    <a:p>
                      <a:pPr algn="ctr" fontAlgn="ctr"/>
                      <a:r>
                        <a:rPr lang="es-CO" sz="1100" b="1" u="none" strike="noStrike">
                          <a:effectLst/>
                          <a:latin typeface="Palatino Linotype" panose="02040502050505030304" pitchFamily="18" charset="0"/>
                        </a:rPr>
                        <a:t>N° PQRSFD</a:t>
                      </a:r>
                      <a:br>
                        <a:rPr lang="es-CO" sz="1100" b="1" u="none" strike="noStrike">
                          <a:effectLst/>
                          <a:latin typeface="Palatino Linotype" panose="02040502050505030304" pitchFamily="18" charset="0"/>
                        </a:rPr>
                      </a:br>
                      <a:r>
                        <a:rPr lang="es-CO" sz="1100" b="1" u="none" strike="noStrike">
                          <a:effectLst/>
                          <a:latin typeface="Palatino Linotype" panose="02040502050505030304" pitchFamily="18" charset="0"/>
                        </a:rPr>
                        <a:t>Canal Telefonico</a:t>
                      </a:r>
                      <a:endParaRPr lang="es-CO" sz="1100" b="1" i="0" u="none" strike="noStrike">
                        <a:solidFill>
                          <a:srgbClr val="000000"/>
                        </a:solidFill>
                        <a:effectLst/>
                        <a:latin typeface="Palatino Linotype" panose="02040502050505030304" pitchFamily="18" charset="0"/>
                      </a:endParaRPr>
                    </a:p>
                  </a:txBody>
                  <a:tcPr marL="8058" marR="8058" marT="8058" marB="0" anchor="ctr"/>
                </a:tc>
                <a:tc>
                  <a:txBody>
                    <a:bodyPr/>
                    <a:lstStyle/>
                    <a:p>
                      <a:pPr algn="ctr" fontAlgn="ctr"/>
                      <a:r>
                        <a:rPr lang="es-CO" sz="1100" b="1" u="none" strike="noStrike" dirty="0">
                          <a:effectLst/>
                          <a:latin typeface="Palatino Linotype" panose="02040502050505030304" pitchFamily="18" charset="0"/>
                        </a:rPr>
                        <a:t>N° PQRSFD</a:t>
                      </a:r>
                      <a:br>
                        <a:rPr lang="es-CO" sz="1100" b="1" u="none" strike="noStrike" dirty="0">
                          <a:effectLst/>
                          <a:latin typeface="Palatino Linotype" panose="02040502050505030304" pitchFamily="18" charset="0"/>
                        </a:rPr>
                      </a:br>
                      <a:r>
                        <a:rPr lang="es-CO" sz="1100" b="1" u="none" strike="noStrike" dirty="0">
                          <a:effectLst/>
                          <a:latin typeface="Palatino Linotype" panose="02040502050505030304" pitchFamily="18" charset="0"/>
                        </a:rPr>
                        <a:t>Canal Presencial</a:t>
                      </a:r>
                      <a:endParaRPr lang="es-CO" sz="1100" b="1" i="0" u="none" strike="noStrike" dirty="0">
                        <a:solidFill>
                          <a:srgbClr val="000000"/>
                        </a:solidFill>
                        <a:effectLst/>
                        <a:latin typeface="Palatino Linotype" panose="02040502050505030304" pitchFamily="18" charset="0"/>
                      </a:endParaRPr>
                    </a:p>
                  </a:txBody>
                  <a:tcPr marL="8058" marR="8058" marT="8058" marB="0" anchor="ctr"/>
                </a:tc>
                <a:extLst>
                  <a:ext uri="{0D108BD9-81ED-4DB2-BD59-A6C34878D82A}">
                    <a16:rowId xmlns:a16="http://schemas.microsoft.com/office/drawing/2014/main" val="2745800150"/>
                  </a:ext>
                </a:extLst>
              </a:tr>
              <a:tr h="161161">
                <a:tc>
                  <a:txBody>
                    <a:bodyPr/>
                    <a:lstStyle/>
                    <a:p>
                      <a:pPr algn="l" fontAlgn="b"/>
                      <a:r>
                        <a:rPr lang="es-CO" sz="1200" u="none" strike="noStrike" dirty="0">
                          <a:effectLst/>
                          <a:latin typeface="Palatino Linotype" panose="02040502050505030304" pitchFamily="18" charset="0"/>
                        </a:rPr>
                        <a:t>Dirección de Asuntos Jurídicos</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178</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920165014"/>
                  </a:ext>
                </a:extLst>
              </a:tr>
              <a:tr h="161161">
                <a:tc>
                  <a:txBody>
                    <a:bodyPr/>
                    <a:lstStyle/>
                    <a:p>
                      <a:pPr algn="l" fontAlgn="b"/>
                      <a:r>
                        <a:rPr lang="es-MX" sz="1200" u="none" strike="noStrike" dirty="0">
                          <a:effectLst/>
                          <a:latin typeface="Palatino Linotype" panose="02040502050505030304" pitchFamily="18" charset="0"/>
                        </a:rPr>
                        <a:t>Dirección de Tecnologías de la Información</a:t>
                      </a:r>
                      <a:endParaRPr lang="es-MX"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4</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2327626772"/>
                  </a:ext>
                </a:extLst>
              </a:tr>
              <a:tr h="161161">
                <a:tc>
                  <a:txBody>
                    <a:bodyPr/>
                    <a:lstStyle/>
                    <a:p>
                      <a:pPr algn="l" fontAlgn="b"/>
                      <a:r>
                        <a:rPr lang="es-CO" sz="1200" u="none" strike="noStrike" dirty="0">
                          <a:effectLst/>
                          <a:latin typeface="Palatino Linotype" panose="02040502050505030304" pitchFamily="18" charset="0"/>
                        </a:rPr>
                        <a:t>Dirección UIA</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23</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577491412"/>
                  </a:ext>
                </a:extLst>
              </a:tr>
              <a:tr h="161161">
                <a:tc>
                  <a:txBody>
                    <a:bodyPr/>
                    <a:lstStyle/>
                    <a:p>
                      <a:pPr algn="l" fontAlgn="b"/>
                      <a:r>
                        <a:rPr lang="es-MX" sz="1200" u="none" strike="noStrike" dirty="0">
                          <a:effectLst/>
                          <a:latin typeface="Palatino Linotype" panose="02040502050505030304" pitchFamily="18" charset="0"/>
                        </a:rPr>
                        <a:t>Grupo de Análisis de la Información del GRAI</a:t>
                      </a:r>
                      <a:endParaRPr lang="es-MX"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26</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2346575217"/>
                  </a:ext>
                </a:extLst>
              </a:tr>
              <a:tr h="161161">
                <a:tc>
                  <a:txBody>
                    <a:bodyPr/>
                    <a:lstStyle/>
                    <a:p>
                      <a:pPr algn="l" fontAlgn="b"/>
                      <a:r>
                        <a:rPr lang="es-CO" sz="1200" u="none" strike="noStrike" dirty="0">
                          <a:effectLst/>
                          <a:latin typeface="Palatino Linotype" panose="02040502050505030304" pitchFamily="18" charset="0"/>
                        </a:rPr>
                        <a:t>Presidencia</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26</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485662761"/>
                  </a:ext>
                </a:extLst>
              </a:tr>
              <a:tr h="161161">
                <a:tc>
                  <a:txBody>
                    <a:bodyPr/>
                    <a:lstStyle/>
                    <a:p>
                      <a:pPr algn="l" fontAlgn="b"/>
                      <a:r>
                        <a:rPr lang="es-CO" sz="1200" u="none" strike="noStrike">
                          <a:effectLst/>
                          <a:latin typeface="Palatino Linotype" panose="02040502050505030304" pitchFamily="18" charset="0"/>
                        </a:rPr>
                        <a:t>Relatoría</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1</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045100461"/>
                  </a:ext>
                </a:extLst>
              </a:tr>
              <a:tr h="161161">
                <a:tc>
                  <a:txBody>
                    <a:bodyPr/>
                    <a:lstStyle/>
                    <a:p>
                      <a:pPr algn="l" fontAlgn="b"/>
                      <a:r>
                        <a:rPr lang="pt-BR" sz="1200" u="none" strike="noStrike">
                          <a:effectLst/>
                          <a:latin typeface="Palatino Linotype" panose="02040502050505030304" pitchFamily="18" charset="0"/>
                        </a:rPr>
                        <a:t>Sala de Amnistía o Indulto</a:t>
                      </a:r>
                      <a:endParaRPr lang="pt-BR"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2</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042950235"/>
                  </a:ext>
                </a:extLst>
              </a:tr>
              <a:tr h="161161">
                <a:tc>
                  <a:txBody>
                    <a:bodyPr/>
                    <a:lstStyle/>
                    <a:p>
                      <a:pPr algn="l" fontAlgn="b"/>
                      <a:r>
                        <a:rPr lang="es-MX" sz="1200" u="none" strike="noStrike">
                          <a:effectLst/>
                          <a:latin typeface="Palatino Linotype" panose="02040502050505030304" pitchFamily="18" charset="0"/>
                        </a:rPr>
                        <a:t>Sala de Definición de Situaciones Jurídicas</a:t>
                      </a:r>
                      <a:endParaRPr lang="es-MX"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7</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787220100"/>
                  </a:ext>
                </a:extLst>
              </a:tr>
              <a:tr h="161161">
                <a:tc>
                  <a:txBody>
                    <a:bodyPr/>
                    <a:lstStyle/>
                    <a:p>
                      <a:pPr algn="l" fontAlgn="b"/>
                      <a:r>
                        <a:rPr lang="es-MX" sz="1200" u="none" strike="noStrike" dirty="0">
                          <a:effectLst/>
                          <a:latin typeface="Palatino Linotype" panose="02040502050505030304" pitchFamily="18" charset="0"/>
                        </a:rPr>
                        <a:t>Sala de Reconocimiento de Verdad, de Responsabilidad y de Determinación de los Hechos y Conductas</a:t>
                      </a:r>
                      <a:endParaRPr lang="es-MX"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56</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2773521939"/>
                  </a:ext>
                </a:extLst>
              </a:tr>
              <a:tr h="161161">
                <a:tc>
                  <a:txBody>
                    <a:bodyPr/>
                    <a:lstStyle/>
                    <a:p>
                      <a:pPr algn="l" fontAlgn="b"/>
                      <a:r>
                        <a:rPr lang="es-MX" sz="1200" u="none" strike="noStrike" dirty="0">
                          <a:effectLst/>
                          <a:latin typeface="Palatino Linotype" panose="02040502050505030304" pitchFamily="18" charset="0"/>
                        </a:rPr>
                        <a:t>Sección de Ausencia de Reconocimiento de Verdad y Responsabilidad</a:t>
                      </a:r>
                      <a:endParaRPr lang="es-MX"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15</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916218587"/>
                  </a:ext>
                </a:extLst>
              </a:tr>
              <a:tr h="161161">
                <a:tc>
                  <a:txBody>
                    <a:bodyPr/>
                    <a:lstStyle/>
                    <a:p>
                      <a:pPr algn="l" fontAlgn="b"/>
                      <a:r>
                        <a:rPr lang="es-MX" sz="1200" u="none" strike="noStrike" dirty="0">
                          <a:effectLst/>
                          <a:latin typeface="Palatino Linotype" panose="02040502050505030304" pitchFamily="18" charset="0"/>
                        </a:rPr>
                        <a:t>Sección de Reconocimiento de Verdad y Responsabilidad</a:t>
                      </a:r>
                      <a:endParaRPr lang="es-MX"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6</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4028463422"/>
                  </a:ext>
                </a:extLst>
              </a:tr>
              <a:tr h="161161">
                <a:tc>
                  <a:txBody>
                    <a:bodyPr/>
                    <a:lstStyle/>
                    <a:p>
                      <a:pPr algn="l" fontAlgn="b"/>
                      <a:r>
                        <a:rPr lang="es-MX" sz="1200" u="none" strike="noStrike">
                          <a:effectLst/>
                          <a:latin typeface="Palatino Linotype" panose="02040502050505030304" pitchFamily="18" charset="0"/>
                        </a:rPr>
                        <a:t>Sección de Revisión de Sentencias</a:t>
                      </a:r>
                      <a:endParaRPr lang="es-MX"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1</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2306914462"/>
                  </a:ext>
                </a:extLst>
              </a:tr>
              <a:tr h="161161">
                <a:tc>
                  <a:txBody>
                    <a:bodyPr/>
                    <a:lstStyle/>
                    <a:p>
                      <a:pPr algn="l" fontAlgn="b"/>
                      <a:r>
                        <a:rPr lang="es-CO" sz="1200" u="none" strike="noStrike" dirty="0">
                          <a:effectLst/>
                          <a:latin typeface="Palatino Linotype" panose="02040502050505030304" pitchFamily="18" charset="0"/>
                        </a:rPr>
                        <a:t>Secretaría Ejecutiva</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5</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2728639797"/>
                  </a:ext>
                </a:extLst>
              </a:tr>
              <a:tr h="161161">
                <a:tc>
                  <a:txBody>
                    <a:bodyPr/>
                    <a:lstStyle/>
                    <a:p>
                      <a:pPr algn="l" fontAlgn="b"/>
                      <a:r>
                        <a:rPr lang="es-CO" sz="1200" u="none" strike="noStrike" dirty="0">
                          <a:effectLst/>
                          <a:latin typeface="Palatino Linotype" panose="02040502050505030304" pitchFamily="18" charset="0"/>
                        </a:rPr>
                        <a:t>Secretaria Judicial</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51</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63048241"/>
                  </a:ext>
                </a:extLst>
              </a:tr>
              <a:tr h="161161">
                <a:tc>
                  <a:txBody>
                    <a:bodyPr/>
                    <a:lstStyle/>
                    <a:p>
                      <a:pPr algn="l" fontAlgn="b"/>
                      <a:r>
                        <a:rPr lang="es-CO" sz="1200" u="none" strike="noStrike">
                          <a:effectLst/>
                          <a:latin typeface="Palatino Linotype" panose="02040502050505030304" pitchFamily="18" charset="0"/>
                        </a:rPr>
                        <a:t>Subdirección de Comunicaciones</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8</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784845318"/>
                  </a:ext>
                </a:extLst>
              </a:tr>
              <a:tr h="161161">
                <a:tc>
                  <a:txBody>
                    <a:bodyPr/>
                    <a:lstStyle/>
                    <a:p>
                      <a:pPr algn="l" fontAlgn="b"/>
                      <a:r>
                        <a:rPr lang="es-CO" sz="1200" u="none" strike="noStrike">
                          <a:effectLst/>
                          <a:latin typeface="Palatino Linotype" panose="02040502050505030304" pitchFamily="18" charset="0"/>
                        </a:rPr>
                        <a:t>Subdirección de Contratación</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9</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04310194"/>
                  </a:ext>
                </a:extLst>
              </a:tr>
              <a:tr h="161161">
                <a:tc>
                  <a:txBody>
                    <a:bodyPr/>
                    <a:lstStyle/>
                    <a:p>
                      <a:pPr algn="l" fontAlgn="b"/>
                      <a:r>
                        <a:rPr lang="es-CO" sz="1200" u="none" strike="noStrike">
                          <a:effectLst/>
                          <a:latin typeface="Palatino Linotype" panose="02040502050505030304" pitchFamily="18" charset="0"/>
                        </a:rPr>
                        <a:t>Subdirección de Control Interno</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1</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710059913"/>
                  </a:ext>
                </a:extLst>
              </a:tr>
              <a:tr h="161161">
                <a:tc>
                  <a:txBody>
                    <a:bodyPr/>
                    <a:lstStyle/>
                    <a:p>
                      <a:pPr algn="l" fontAlgn="b"/>
                      <a:r>
                        <a:rPr lang="es-CO" sz="1200" u="none" strike="noStrike">
                          <a:effectLst/>
                          <a:latin typeface="Palatino Linotype" panose="02040502050505030304" pitchFamily="18" charset="0"/>
                        </a:rPr>
                        <a:t>Subdirección de Cooperación Internacional</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1</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668366318"/>
                  </a:ext>
                </a:extLst>
              </a:tr>
              <a:tr h="161161">
                <a:tc>
                  <a:txBody>
                    <a:bodyPr/>
                    <a:lstStyle/>
                    <a:p>
                      <a:pPr algn="l" fontAlgn="b"/>
                      <a:r>
                        <a:rPr lang="es-CO" sz="1200" u="none" strike="noStrike">
                          <a:effectLst/>
                          <a:latin typeface="Palatino Linotype" panose="02040502050505030304" pitchFamily="18" charset="0"/>
                        </a:rPr>
                        <a:t>Subdirección de Fortalecimiento Institucional</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21</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2116831043"/>
                  </a:ext>
                </a:extLst>
              </a:tr>
              <a:tr h="161161">
                <a:tc>
                  <a:txBody>
                    <a:bodyPr/>
                    <a:lstStyle/>
                    <a:p>
                      <a:pPr algn="l" fontAlgn="b"/>
                      <a:r>
                        <a:rPr lang="es-CO" sz="1200" u="none" strike="noStrike">
                          <a:effectLst/>
                          <a:latin typeface="Palatino Linotype" panose="02040502050505030304" pitchFamily="18" charset="0"/>
                        </a:rPr>
                        <a:t>Subdirección de Planeación</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1</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55013705"/>
                  </a:ext>
                </a:extLst>
              </a:tr>
              <a:tr h="161161">
                <a:tc>
                  <a:txBody>
                    <a:bodyPr/>
                    <a:lstStyle/>
                    <a:p>
                      <a:pPr algn="l" fontAlgn="b"/>
                      <a:r>
                        <a:rPr lang="es-CO" sz="1200" u="none" strike="noStrike">
                          <a:effectLst/>
                          <a:latin typeface="Palatino Linotype" panose="02040502050505030304" pitchFamily="18" charset="0"/>
                        </a:rPr>
                        <a:t>Subdirección de Recursos Físicos e Infraestructura</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13</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776629575"/>
                  </a:ext>
                </a:extLst>
              </a:tr>
              <a:tr h="161161">
                <a:tc>
                  <a:txBody>
                    <a:bodyPr/>
                    <a:lstStyle/>
                    <a:p>
                      <a:pPr algn="l" fontAlgn="b"/>
                      <a:r>
                        <a:rPr lang="es-CO" sz="1200" u="none" strike="noStrike">
                          <a:effectLst/>
                          <a:latin typeface="Palatino Linotype" panose="02040502050505030304" pitchFamily="18" charset="0"/>
                        </a:rPr>
                        <a:t>Subdirección de Talento Humano</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33</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929086898"/>
                  </a:ext>
                </a:extLst>
              </a:tr>
              <a:tr h="161161">
                <a:tc>
                  <a:txBody>
                    <a:bodyPr/>
                    <a:lstStyle/>
                    <a:p>
                      <a:pPr algn="l" fontAlgn="b"/>
                      <a:r>
                        <a:rPr lang="es-CO" sz="1200" u="none" strike="noStrike">
                          <a:effectLst/>
                          <a:latin typeface="Palatino Linotype" panose="02040502050505030304" pitchFamily="18" charset="0"/>
                        </a:rPr>
                        <a:t>Subdirección Financiera</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17</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511274826"/>
                  </a:ext>
                </a:extLst>
              </a:tr>
              <a:tr h="161161">
                <a:tc>
                  <a:txBody>
                    <a:bodyPr/>
                    <a:lstStyle/>
                    <a:p>
                      <a:pPr algn="l" fontAlgn="b"/>
                      <a:r>
                        <a:rPr lang="es-CO" sz="1200" u="none" strike="noStrike" dirty="0">
                          <a:effectLst/>
                          <a:latin typeface="Palatino Linotype" panose="02040502050505030304" pitchFamily="18" charset="0"/>
                        </a:rPr>
                        <a:t>Subsecretaría</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a:effectLst/>
                          <a:latin typeface="Palatino Linotype" panose="02040502050505030304" pitchFamily="18" charset="0"/>
                        </a:rPr>
                        <a:t>8</a:t>
                      </a:r>
                      <a:endParaRPr lang="es-CO" sz="1200" b="0" i="0" u="none" strike="noStrike">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748139916"/>
                  </a:ext>
                </a:extLst>
              </a:tr>
              <a:tr h="161161">
                <a:tc>
                  <a:txBody>
                    <a:bodyPr/>
                    <a:lstStyle/>
                    <a:p>
                      <a:pPr algn="l" fontAlgn="b"/>
                      <a:r>
                        <a:rPr lang="es-CO" sz="1200" b="1" u="none" strike="noStrike" dirty="0">
                          <a:effectLst/>
                          <a:latin typeface="Palatino Linotype" panose="02040502050505030304" pitchFamily="18" charset="0"/>
                        </a:rPr>
                        <a:t>Total general</a:t>
                      </a:r>
                      <a:endParaRPr lang="es-CO" sz="1200" b="1"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b="1" u="none" strike="noStrike" dirty="0">
                          <a:effectLst/>
                          <a:latin typeface="Palatino Linotype" panose="02040502050505030304" pitchFamily="18" charset="0"/>
                        </a:rPr>
                        <a:t>1395</a:t>
                      </a:r>
                      <a:endParaRPr lang="es-CO" sz="1200" b="1"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b="1" u="none" strike="noStrike" dirty="0">
                          <a:effectLst/>
                          <a:latin typeface="Palatino Linotype" panose="02040502050505030304" pitchFamily="18" charset="0"/>
                        </a:rPr>
                        <a:t>1919</a:t>
                      </a:r>
                      <a:endParaRPr lang="es-CO" sz="1200" b="1" i="0" u="none" strike="noStrike" dirty="0">
                        <a:solidFill>
                          <a:srgbClr val="000000"/>
                        </a:solidFill>
                        <a:effectLst/>
                        <a:latin typeface="Palatino Linotype" panose="02040502050505030304" pitchFamily="18" charset="0"/>
                      </a:endParaRPr>
                    </a:p>
                  </a:txBody>
                  <a:tcPr marL="8058" marR="8058" marT="8058" marB="0" anchor="b"/>
                </a:tc>
                <a:tc>
                  <a:txBody>
                    <a:bodyPr/>
                    <a:lstStyle/>
                    <a:p>
                      <a:pPr algn="ctr" fontAlgn="b"/>
                      <a:r>
                        <a:rPr lang="es-CO" sz="1200" b="1" u="none" strike="noStrike" dirty="0">
                          <a:effectLst/>
                          <a:latin typeface="Palatino Linotype" panose="02040502050505030304" pitchFamily="18" charset="0"/>
                        </a:rPr>
                        <a:t>25</a:t>
                      </a:r>
                      <a:endParaRPr lang="es-CO" sz="1200" b="1" i="0" u="none" strike="noStrike" dirty="0">
                        <a:solidFill>
                          <a:srgbClr val="000000"/>
                        </a:solidFill>
                        <a:effectLst/>
                        <a:latin typeface="Palatino Linotype" panose="02040502050505030304" pitchFamily="18" charset="0"/>
                      </a:endParaRPr>
                    </a:p>
                  </a:txBody>
                  <a:tcPr marL="8058" marR="8058" marT="8058" marB="0" anchor="b"/>
                </a:tc>
                <a:extLst>
                  <a:ext uri="{0D108BD9-81ED-4DB2-BD59-A6C34878D82A}">
                    <a16:rowId xmlns:a16="http://schemas.microsoft.com/office/drawing/2014/main" val="1991059746"/>
                  </a:ext>
                </a:extLst>
              </a:tr>
            </a:tbl>
          </a:graphicData>
        </a:graphic>
      </p:graphicFrame>
    </p:spTree>
    <p:extLst>
      <p:ext uri="{BB962C8B-B14F-4D97-AF65-F5344CB8AC3E}">
        <p14:creationId xmlns:p14="http://schemas.microsoft.com/office/powerpoint/2010/main" val="2995328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128568"/>
            <a:ext cx="10837986" cy="793974"/>
          </a:xfrm>
        </p:spPr>
        <p:txBody>
          <a:bodyPr/>
          <a:lstStyle/>
          <a:p>
            <a:pPr algn="ctr"/>
            <a:r>
              <a:rPr lang="es-MX" sz="2800" dirty="0"/>
              <a:t>6</a:t>
            </a:r>
            <a:r>
              <a:rPr lang="es-MX" sz="2800" dirty="0">
                <a:latin typeface="Palatino Linotype" panose="02040502050505030304" pitchFamily="18" charset="0"/>
              </a:rPr>
              <a:t>.</a:t>
            </a:r>
            <a:r>
              <a:rPr lang="es-MX" sz="3600" dirty="0">
                <a:latin typeface="Palatino Linotype" panose="02040502050505030304" pitchFamily="18" charset="0"/>
              </a:rPr>
              <a:t> </a:t>
            </a:r>
            <a:r>
              <a:rPr lang="es-MX" sz="2800" dirty="0">
                <a:latin typeface="Palatino Linotype" panose="02040502050505030304" pitchFamily="18" charset="0"/>
              </a:rPr>
              <a:t>SEGUIMIENTO A LAS RESPUESTAS DE LAS PQRSFD</a:t>
            </a:r>
          </a:p>
        </p:txBody>
      </p:sp>
      <p:sp>
        <p:nvSpPr>
          <p:cNvPr id="14" name="Rectángulo redondeado 13"/>
          <p:cNvSpPr/>
          <p:nvPr/>
        </p:nvSpPr>
        <p:spPr>
          <a:xfrm flipH="1">
            <a:off x="523246" y="1467852"/>
            <a:ext cx="5366085" cy="41268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just">
              <a:lnSpc>
                <a:spcPct val="150000"/>
              </a:lnSpc>
            </a:pPr>
            <a:r>
              <a:rPr lang="es-MX" sz="1600" dirty="0">
                <a:solidFill>
                  <a:schemeClr val="tx1"/>
                </a:solidFill>
                <a:latin typeface="Palatino Linotype"/>
              </a:rPr>
              <a:t>En el trimestre informado 1.944 (58,22%) PQRSFD, fueron respondidas de manera inmediata (canal telefónico y presencial) a través de un agente o contratista,  841 (25,19%) PQRSFD, fueron respondidas de manera escrita, 149 (4,46%) PQRSFD, se encuentran en gestión y 405 (12,13%) corresponden a archivadas y anuladas directamente de Ventanilla Única.</a:t>
            </a:r>
          </a:p>
        </p:txBody>
      </p:sp>
      <p:sp>
        <p:nvSpPr>
          <p:cNvPr id="16" name="CuadroTexto 15">
            <a:extLst>
              <a:ext uri="{FF2B5EF4-FFF2-40B4-BE49-F238E27FC236}">
                <a16:creationId xmlns:a16="http://schemas.microsoft.com/office/drawing/2014/main" id="{21B3FD2A-133F-4971-A48C-C6F548F89388}"/>
              </a:ext>
            </a:extLst>
          </p:cNvPr>
          <p:cNvSpPr txBox="1"/>
          <p:nvPr/>
        </p:nvSpPr>
        <p:spPr>
          <a:xfrm>
            <a:off x="6096000" y="952271"/>
            <a:ext cx="5834130" cy="584775"/>
          </a:xfrm>
          <a:prstGeom prst="rect">
            <a:avLst/>
          </a:prstGeom>
          <a:noFill/>
        </p:spPr>
        <p:txBody>
          <a:bodyPr wrap="square" rtlCol="0">
            <a:spAutoFit/>
          </a:bodyPr>
          <a:lstStyle/>
          <a:p>
            <a:pPr algn="ctr"/>
            <a:r>
              <a:rPr lang="es-MX" sz="1600" b="1" dirty="0">
                <a:latin typeface="Palatino Linotype" panose="02040502050505030304" pitchFamily="18" charset="0"/>
              </a:rPr>
              <a:t>Gráfica 4</a:t>
            </a:r>
          </a:p>
          <a:p>
            <a:pPr algn="ctr"/>
            <a:r>
              <a:rPr lang="es-MX" sz="1600" b="1" dirty="0">
                <a:latin typeface="Palatino Linotype" panose="02040502050505030304" pitchFamily="18" charset="0"/>
              </a:rPr>
              <a:t>Seguimiento a las respuestas de las PQRSFD</a:t>
            </a:r>
            <a:endParaRPr lang="es-CO" sz="1600" b="1" dirty="0"/>
          </a:p>
        </p:txBody>
      </p:sp>
      <p:sp>
        <p:nvSpPr>
          <p:cNvPr id="17" name="CuadroTexto 16"/>
          <p:cNvSpPr txBox="1"/>
          <p:nvPr/>
        </p:nvSpPr>
        <p:spPr>
          <a:xfrm>
            <a:off x="5889333" y="5180459"/>
            <a:ext cx="5652753" cy="738664"/>
          </a:xfrm>
          <a:prstGeom prst="rect">
            <a:avLst/>
          </a:prstGeom>
          <a:noFill/>
        </p:spPr>
        <p:txBody>
          <a:bodyPr wrap="square" rtlCol="0">
            <a:spAutoFit/>
          </a:bodyPr>
          <a:lstStyle/>
          <a:p>
            <a:pPr algn="r"/>
            <a:r>
              <a:rPr lang="es-CO" sz="1050" b="1" dirty="0">
                <a:latin typeface="Palatino Linotype"/>
              </a:rPr>
              <a:t>Fuente:  </a:t>
            </a:r>
            <a:r>
              <a:rPr lang="es-CO" sz="1050" dirty="0">
                <a:latin typeface="Palatino Linotype"/>
              </a:rPr>
              <a:t>Base de datos</a:t>
            </a:r>
            <a:r>
              <a:rPr lang="es-CO" sz="1050" b="1" dirty="0">
                <a:latin typeface="Palatino Linotype"/>
              </a:rPr>
              <a:t> </a:t>
            </a:r>
            <a:r>
              <a:rPr lang="es-CO" sz="1050" dirty="0">
                <a:latin typeface="Palatino Linotype"/>
              </a:rPr>
              <a:t>Contac center (canal telefónico), CONTI (canal escrito), </a:t>
            </a:r>
            <a:endParaRPr lang="es-CO" sz="1050" dirty="0">
              <a:latin typeface="Palatino Linotype" panose="02040502050505030304" pitchFamily="18" charset="0"/>
            </a:endParaRPr>
          </a:p>
          <a:p>
            <a:pPr algn="r"/>
            <a:r>
              <a:rPr lang="es-CO" sz="1050" dirty="0">
                <a:latin typeface="Palatino Linotype"/>
              </a:rPr>
              <a:t>Elaboración propia Departamento de Atención al Ciudadano (DAC) (canal presencial)-Secretaría Ejecutiva JEP. </a:t>
            </a:r>
            <a:endParaRPr lang="es-CO" sz="1050" dirty="0">
              <a:latin typeface="Palatino Linotype" panose="02040502050505030304" pitchFamily="18" charset="0"/>
            </a:endParaRPr>
          </a:p>
          <a:p>
            <a:pPr algn="r"/>
            <a:r>
              <a:rPr lang="es-CO" sz="1050" b="1" dirty="0">
                <a:latin typeface="Palatino Linotype" panose="02040502050505030304" pitchFamily="18" charset="0"/>
              </a:rPr>
              <a:t>Fecha de corte:</a:t>
            </a:r>
            <a:r>
              <a:rPr lang="es-CO" sz="1050" dirty="0">
                <a:latin typeface="Palatino Linotype" panose="02040502050505030304" pitchFamily="18" charset="0"/>
              </a:rPr>
              <a:t> 30 de septiembre 2020</a:t>
            </a:r>
            <a:endParaRPr lang="es-MX" sz="1050" dirty="0">
              <a:latin typeface="Palatino Linotype" panose="02040502050505030304" pitchFamily="18" charset="0"/>
            </a:endParaRPr>
          </a:p>
        </p:txBody>
      </p:sp>
      <p:graphicFrame>
        <p:nvGraphicFramePr>
          <p:cNvPr id="9" name="Gráfico 8">
            <a:extLst>
              <a:ext uri="{FF2B5EF4-FFF2-40B4-BE49-F238E27FC236}">
                <a16:creationId xmlns:a16="http://schemas.microsoft.com/office/drawing/2014/main" id="{8C727088-B7F4-457C-A539-D6618B608898}"/>
              </a:ext>
            </a:extLst>
          </p:cNvPr>
          <p:cNvGraphicFramePr>
            <a:graphicFrameLocks/>
          </p:cNvGraphicFramePr>
          <p:nvPr>
            <p:extLst>
              <p:ext uri="{D42A27DB-BD31-4B8C-83A1-F6EECF244321}">
                <p14:modId xmlns:p14="http://schemas.microsoft.com/office/powerpoint/2010/main" val="2382236415"/>
              </p:ext>
            </p:extLst>
          </p:nvPr>
        </p:nvGraphicFramePr>
        <p:xfrm>
          <a:off x="6208296" y="1689887"/>
          <a:ext cx="5467890" cy="34905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3050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5577" y="491206"/>
            <a:ext cx="10711376" cy="854561"/>
          </a:xfrm>
        </p:spPr>
        <p:txBody>
          <a:bodyPr>
            <a:normAutofit/>
          </a:bodyPr>
          <a:lstStyle/>
          <a:p>
            <a:pPr algn="ctr"/>
            <a:r>
              <a:rPr lang="es-MX" sz="2800" dirty="0"/>
              <a:t>7. </a:t>
            </a:r>
            <a:r>
              <a:rPr lang="es-MX" sz="2800" dirty="0">
                <a:latin typeface="Palatino Linotype" panose="02040502050505030304" pitchFamily="18" charset="0"/>
              </a:rPr>
              <a:t>TIEMPO PROMEDIO DE RESPUESTA </a:t>
            </a:r>
            <a:endParaRPr lang="es-MX" sz="3600" dirty="0"/>
          </a:p>
        </p:txBody>
      </p:sp>
      <p:sp>
        <p:nvSpPr>
          <p:cNvPr id="5" name="CuadroTexto 4">
            <a:extLst>
              <a:ext uri="{FF2B5EF4-FFF2-40B4-BE49-F238E27FC236}">
                <a16:creationId xmlns:a16="http://schemas.microsoft.com/office/drawing/2014/main" id="{21B3FD2A-133F-4971-A48C-C6F548F89388}"/>
              </a:ext>
            </a:extLst>
          </p:cNvPr>
          <p:cNvSpPr txBox="1"/>
          <p:nvPr/>
        </p:nvSpPr>
        <p:spPr>
          <a:xfrm>
            <a:off x="1661504" y="1381708"/>
            <a:ext cx="6207148" cy="861774"/>
          </a:xfrm>
          <a:prstGeom prst="rect">
            <a:avLst/>
          </a:prstGeom>
          <a:noFill/>
        </p:spPr>
        <p:txBody>
          <a:bodyPr wrap="square" rtlCol="0">
            <a:spAutoFit/>
          </a:bodyPr>
          <a:lstStyle/>
          <a:p>
            <a:pPr algn="ctr"/>
            <a:r>
              <a:rPr lang="es-MX" sz="1600" b="1" dirty="0">
                <a:latin typeface="Palatino Linotype" panose="02040502050505030304" pitchFamily="18" charset="0"/>
              </a:rPr>
              <a:t>Cuadro 3</a:t>
            </a:r>
          </a:p>
          <a:p>
            <a:pPr algn="ctr"/>
            <a:r>
              <a:rPr lang="es-MX" sz="1600" b="1" dirty="0">
                <a:latin typeface="Palatino Linotype" panose="02040502050505030304" pitchFamily="18" charset="0"/>
              </a:rPr>
              <a:t>Tiempo promedio de respuestas de las PQRSDF* </a:t>
            </a:r>
          </a:p>
          <a:p>
            <a:pPr algn="ctr"/>
            <a:endParaRPr lang="es-MX" sz="1600" b="1" dirty="0">
              <a:latin typeface="Palatino Linotype" panose="02040502050505030304" pitchFamily="18" charset="0"/>
            </a:endParaRPr>
          </a:p>
        </p:txBody>
      </p:sp>
      <p:sp>
        <p:nvSpPr>
          <p:cNvPr id="8" name="CuadroTexto 7"/>
          <p:cNvSpPr txBox="1"/>
          <p:nvPr/>
        </p:nvSpPr>
        <p:spPr>
          <a:xfrm>
            <a:off x="1224266" y="5249757"/>
            <a:ext cx="6644386" cy="738664"/>
          </a:xfrm>
          <a:prstGeom prst="rect">
            <a:avLst/>
          </a:prstGeom>
          <a:noFill/>
        </p:spPr>
        <p:txBody>
          <a:bodyPr wrap="square" lIns="91440" tIns="45720" rIns="91440" bIns="45720" rtlCol="0" anchor="t">
            <a:spAutoFit/>
          </a:bodyPr>
          <a:lstStyle/>
          <a:p>
            <a:pPr algn="r"/>
            <a:r>
              <a:rPr lang="es-CO" sz="1050" b="1" dirty="0">
                <a:latin typeface="Palatino Linotype"/>
              </a:rPr>
              <a:t>Fuente:  </a:t>
            </a:r>
            <a:r>
              <a:rPr lang="es-CO" sz="1050" dirty="0">
                <a:latin typeface="Palatino Linotype"/>
              </a:rPr>
              <a:t>Base de datos</a:t>
            </a:r>
            <a:r>
              <a:rPr lang="es-CO" sz="1050" b="1" dirty="0">
                <a:latin typeface="Palatino Linotype"/>
              </a:rPr>
              <a:t> </a:t>
            </a:r>
            <a:r>
              <a:rPr lang="es-CO" sz="1050" dirty="0">
                <a:latin typeface="Palatino Linotype"/>
              </a:rPr>
              <a:t>Contac center (canal telefónico), CONTI (canal escrito), </a:t>
            </a:r>
            <a:endParaRPr lang="es-CO" sz="1050" dirty="0">
              <a:latin typeface="Palatino Linotype" panose="02040502050505030304" pitchFamily="18" charset="0"/>
            </a:endParaRPr>
          </a:p>
          <a:p>
            <a:pPr algn="r"/>
            <a:r>
              <a:rPr lang="es-CO" sz="1050" dirty="0">
                <a:latin typeface="Palatino Linotype"/>
              </a:rPr>
              <a:t>Elaboración propia Departamento de Atención al Ciudadano (DAC) (canal presencial)</a:t>
            </a:r>
          </a:p>
          <a:p>
            <a:pPr algn="r"/>
            <a:r>
              <a:rPr lang="es-CO" sz="1050" dirty="0">
                <a:latin typeface="Palatino Linotype"/>
              </a:rPr>
              <a:t>Secretaría Ejecutiva JEP. </a:t>
            </a:r>
            <a:endParaRPr lang="es-CO" sz="1050" dirty="0">
              <a:latin typeface="Palatino Linotype" panose="02040502050505030304" pitchFamily="18" charset="0"/>
            </a:endParaRPr>
          </a:p>
          <a:p>
            <a:pPr algn="r"/>
            <a:r>
              <a:rPr lang="es-CO" sz="1050" b="1" dirty="0">
                <a:latin typeface="Palatino Linotype" panose="02040502050505030304" pitchFamily="18" charset="0"/>
              </a:rPr>
              <a:t>Fecha de corte:</a:t>
            </a:r>
            <a:r>
              <a:rPr lang="es-CO" sz="1050" dirty="0">
                <a:latin typeface="Palatino Linotype" panose="02040502050505030304" pitchFamily="18" charset="0"/>
              </a:rPr>
              <a:t> 30 de septiembre 2020</a:t>
            </a:r>
            <a:endParaRPr lang="es-MX" sz="1050" dirty="0">
              <a:latin typeface="Palatino Linotype" panose="02040502050505030304" pitchFamily="18" charset="0"/>
            </a:endParaRPr>
          </a:p>
        </p:txBody>
      </p:sp>
      <p:sp>
        <p:nvSpPr>
          <p:cNvPr id="3" name="CuadroTexto 2"/>
          <p:cNvSpPr txBox="1"/>
          <p:nvPr/>
        </p:nvSpPr>
        <p:spPr>
          <a:xfrm>
            <a:off x="8193505" y="1303330"/>
            <a:ext cx="3162918" cy="4855881"/>
          </a:xfrm>
          <a:prstGeom prst="rect">
            <a:avLst/>
          </a:prstGeom>
          <a:noFill/>
        </p:spPr>
        <p:txBody>
          <a:bodyPr wrap="square" lIns="91440" tIns="45720" rIns="91440" bIns="45720" rtlCol="0" anchor="t">
            <a:spAutoFit/>
          </a:bodyPr>
          <a:lstStyle/>
          <a:p>
            <a:pPr algn="just">
              <a:lnSpc>
                <a:spcPct val="150000"/>
              </a:lnSpc>
            </a:pPr>
            <a:r>
              <a:rPr lang="es-MX" sz="1600" dirty="0">
                <a:latin typeface="Palatino Linotype"/>
              </a:rPr>
              <a:t>El promedio de tiempo de  respuesta (en días), por modalidad de petición, se calculó sumando los días hábiles trascurridos desde el día hábil siguiente a la fecha de radicación del documento hasta la fecha de entrega de respuesta al peticionario, y posteriormente se dividió entre el número de solicitudes realizadas por modalidad entre el 01 de julio al 30 de septiembre del 2020. </a:t>
            </a:r>
            <a:endParaRPr lang="es-MX" sz="1600" dirty="0">
              <a:latin typeface="Palatino Linotype" panose="02040502050505030304" pitchFamily="18" charset="0"/>
            </a:endParaRPr>
          </a:p>
        </p:txBody>
      </p:sp>
      <p:graphicFrame>
        <p:nvGraphicFramePr>
          <p:cNvPr id="7" name="Tabla 6">
            <a:extLst>
              <a:ext uri="{FF2B5EF4-FFF2-40B4-BE49-F238E27FC236}">
                <a16:creationId xmlns:a16="http://schemas.microsoft.com/office/drawing/2014/main" id="{DF34949F-5C2E-4EAD-9F45-08D7C1DCF7F3}"/>
              </a:ext>
            </a:extLst>
          </p:cNvPr>
          <p:cNvGraphicFramePr>
            <a:graphicFrameLocks noGrp="1"/>
          </p:cNvGraphicFramePr>
          <p:nvPr>
            <p:extLst>
              <p:ext uri="{D42A27DB-BD31-4B8C-83A1-F6EECF244321}">
                <p14:modId xmlns:p14="http://schemas.microsoft.com/office/powerpoint/2010/main" val="3161523584"/>
              </p:ext>
            </p:extLst>
          </p:nvPr>
        </p:nvGraphicFramePr>
        <p:xfrm>
          <a:off x="1070811" y="2231635"/>
          <a:ext cx="6797841" cy="2814066"/>
        </p:xfrm>
        <a:graphic>
          <a:graphicData uri="http://schemas.openxmlformats.org/drawingml/2006/table">
            <a:tbl>
              <a:tblPr>
                <a:tableStyleId>{5C22544A-7EE6-4342-B048-85BDC9FD1C3A}</a:tableStyleId>
              </a:tblPr>
              <a:tblGrid>
                <a:gridCol w="2757385">
                  <a:extLst>
                    <a:ext uri="{9D8B030D-6E8A-4147-A177-3AD203B41FA5}">
                      <a16:colId xmlns:a16="http://schemas.microsoft.com/office/drawing/2014/main" val="2066022959"/>
                    </a:ext>
                  </a:extLst>
                </a:gridCol>
                <a:gridCol w="2001465">
                  <a:extLst>
                    <a:ext uri="{9D8B030D-6E8A-4147-A177-3AD203B41FA5}">
                      <a16:colId xmlns:a16="http://schemas.microsoft.com/office/drawing/2014/main" val="184991085"/>
                    </a:ext>
                  </a:extLst>
                </a:gridCol>
                <a:gridCol w="2038991">
                  <a:extLst>
                    <a:ext uri="{9D8B030D-6E8A-4147-A177-3AD203B41FA5}">
                      <a16:colId xmlns:a16="http://schemas.microsoft.com/office/drawing/2014/main" val="2650654686"/>
                    </a:ext>
                  </a:extLst>
                </a:gridCol>
              </a:tblGrid>
              <a:tr h="618930">
                <a:tc>
                  <a:txBody>
                    <a:bodyPr/>
                    <a:lstStyle/>
                    <a:p>
                      <a:pPr algn="ctr" fontAlgn="b"/>
                      <a:r>
                        <a:rPr lang="es-CO" sz="1400" b="1" u="none" strike="noStrike" dirty="0">
                          <a:effectLst/>
                          <a:latin typeface="Palatino Linotype" panose="02040502050505030304" pitchFamily="18" charset="0"/>
                        </a:rPr>
                        <a:t>Modalidad de Petición</a:t>
                      </a:r>
                    </a:p>
                    <a:p>
                      <a:pPr algn="ctr" fontAlgn="b"/>
                      <a:endParaRPr lang="es-CO" sz="1400" b="1"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b="1" u="none" strike="noStrike" dirty="0">
                          <a:effectLst/>
                          <a:latin typeface="Palatino Linotype" panose="02040502050505030304" pitchFamily="18" charset="0"/>
                        </a:rPr>
                        <a:t>Termino para</a:t>
                      </a:r>
                      <a:br>
                        <a:rPr lang="es-CO" sz="1400" b="1" u="none" strike="noStrike" dirty="0">
                          <a:effectLst/>
                          <a:latin typeface="Palatino Linotype" panose="02040502050505030304" pitchFamily="18" charset="0"/>
                        </a:rPr>
                      </a:br>
                      <a:r>
                        <a:rPr lang="es-CO" sz="1400" b="1" u="none" strike="noStrike" dirty="0">
                          <a:effectLst/>
                          <a:latin typeface="Palatino Linotype" panose="02040502050505030304" pitchFamily="18" charset="0"/>
                        </a:rPr>
                        <a:t>resolver (Días)</a:t>
                      </a:r>
                      <a:endParaRPr lang="es-CO" sz="1400" b="1"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MX" sz="1400" b="1" u="none" strike="noStrike" dirty="0">
                          <a:effectLst/>
                          <a:latin typeface="Palatino Linotype" panose="02040502050505030304" pitchFamily="18" charset="0"/>
                        </a:rPr>
                        <a:t>Tiempo promedio de</a:t>
                      </a:r>
                      <a:br>
                        <a:rPr lang="es-MX" sz="1400" b="1" u="none" strike="noStrike" dirty="0">
                          <a:effectLst/>
                          <a:latin typeface="Palatino Linotype" panose="02040502050505030304" pitchFamily="18" charset="0"/>
                        </a:rPr>
                      </a:br>
                      <a:r>
                        <a:rPr lang="es-MX" sz="1400" b="1" u="none" strike="noStrike" dirty="0">
                          <a:effectLst/>
                          <a:latin typeface="Palatino Linotype" panose="02040502050505030304" pitchFamily="18" charset="0"/>
                        </a:rPr>
                        <a:t>respuesta (Días)</a:t>
                      </a:r>
                      <a:endParaRPr lang="es-MX" sz="1400" b="1"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714963048"/>
                  </a:ext>
                </a:extLst>
              </a:tr>
              <a:tr h="274392">
                <a:tc>
                  <a:txBody>
                    <a:bodyPr/>
                    <a:lstStyle/>
                    <a:p>
                      <a:pPr algn="l" fontAlgn="b"/>
                      <a:r>
                        <a:rPr lang="es-CO" sz="1400" u="none" strike="noStrike" dirty="0">
                          <a:effectLst/>
                          <a:latin typeface="Palatino Linotype" panose="02040502050505030304" pitchFamily="18" charset="0"/>
                        </a:rPr>
                        <a:t>Petición Telefónica</a:t>
                      </a:r>
                      <a:endParaRPr lang="es-CO" sz="14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Inmediata</a:t>
                      </a:r>
                      <a:endParaRPr lang="es-CO" sz="14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a:effectLst/>
                          <a:latin typeface="Palatino Linotype" panose="02040502050505030304" pitchFamily="18" charset="0"/>
                        </a:rPr>
                        <a:t>Inmediata</a:t>
                      </a:r>
                      <a:endParaRPr lang="es-CO" sz="1400" b="0" i="0" u="none" strike="noStrike">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3794620410"/>
                  </a:ext>
                </a:extLst>
              </a:tr>
              <a:tr h="274392">
                <a:tc>
                  <a:txBody>
                    <a:bodyPr/>
                    <a:lstStyle/>
                    <a:p>
                      <a:pPr algn="l" fontAlgn="b"/>
                      <a:r>
                        <a:rPr lang="es-CO" sz="1400" u="none" strike="noStrike" dirty="0">
                          <a:effectLst/>
                          <a:latin typeface="Palatino Linotype" panose="02040502050505030304" pitchFamily="18" charset="0"/>
                        </a:rPr>
                        <a:t>Petición Presencial</a:t>
                      </a:r>
                      <a:endParaRPr lang="es-CO" sz="14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Inmediata</a:t>
                      </a:r>
                      <a:endParaRPr lang="es-CO" sz="14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a:effectLst/>
                          <a:latin typeface="Palatino Linotype" panose="02040502050505030304" pitchFamily="18" charset="0"/>
                        </a:rPr>
                        <a:t>Inmediata</a:t>
                      </a:r>
                      <a:endParaRPr lang="es-CO" sz="1400" b="0" i="0" u="none" strike="noStrike">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3737441697"/>
                  </a:ext>
                </a:extLst>
              </a:tr>
              <a:tr h="274392">
                <a:tc>
                  <a:txBody>
                    <a:bodyPr/>
                    <a:lstStyle/>
                    <a:p>
                      <a:pPr algn="l" fontAlgn="b"/>
                      <a:r>
                        <a:rPr lang="es-CO" sz="1400" u="none" strike="noStrike" dirty="0">
                          <a:effectLst/>
                          <a:latin typeface="Palatino Linotype" panose="02040502050505030304" pitchFamily="18" charset="0"/>
                        </a:rPr>
                        <a:t>Concepto</a:t>
                      </a:r>
                      <a:endParaRPr lang="es-CO" sz="14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30</a:t>
                      </a:r>
                      <a:endParaRPr lang="es-CO" sz="14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23,00</a:t>
                      </a:r>
                      <a:endParaRPr lang="es-CO" sz="14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1525366839"/>
                  </a:ext>
                </a:extLst>
              </a:tr>
              <a:tr h="274392">
                <a:tc>
                  <a:txBody>
                    <a:bodyPr/>
                    <a:lstStyle/>
                    <a:p>
                      <a:pPr algn="l" fontAlgn="b"/>
                      <a:r>
                        <a:rPr lang="es-CO" sz="1400" u="none" strike="noStrike">
                          <a:effectLst/>
                          <a:latin typeface="Palatino Linotype" panose="02040502050505030304" pitchFamily="18" charset="0"/>
                        </a:rPr>
                        <a:t>Petición</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15</a:t>
                      </a:r>
                      <a:endParaRPr lang="es-CO" sz="14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13,33</a:t>
                      </a:r>
                      <a:endParaRPr lang="es-CO" sz="14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789083801"/>
                  </a:ext>
                </a:extLst>
              </a:tr>
              <a:tr h="274392">
                <a:tc>
                  <a:txBody>
                    <a:bodyPr/>
                    <a:lstStyle/>
                    <a:p>
                      <a:pPr algn="l" fontAlgn="b"/>
                      <a:r>
                        <a:rPr lang="es-CO" sz="1400" u="none" strike="noStrike">
                          <a:effectLst/>
                          <a:latin typeface="Palatino Linotype" panose="02040502050505030304" pitchFamily="18" charset="0"/>
                        </a:rPr>
                        <a:t>Queja</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a:effectLst/>
                          <a:latin typeface="Palatino Linotype" panose="02040502050505030304" pitchFamily="18" charset="0"/>
                        </a:rPr>
                        <a:t>15</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7,33</a:t>
                      </a:r>
                      <a:endParaRPr lang="es-CO" sz="14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4169137521"/>
                  </a:ext>
                </a:extLst>
              </a:tr>
              <a:tr h="274392">
                <a:tc>
                  <a:txBody>
                    <a:bodyPr/>
                    <a:lstStyle/>
                    <a:p>
                      <a:pPr algn="l" fontAlgn="b"/>
                      <a:r>
                        <a:rPr lang="es-CO" sz="1400" u="none" strike="noStrike">
                          <a:effectLst/>
                          <a:latin typeface="Palatino Linotype" panose="02040502050505030304" pitchFamily="18" charset="0"/>
                        </a:rPr>
                        <a:t>Solicitud</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a:effectLst/>
                          <a:latin typeface="Palatino Linotype" panose="02040502050505030304" pitchFamily="18" charset="0"/>
                        </a:rPr>
                        <a:t>10</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18,48</a:t>
                      </a:r>
                      <a:endParaRPr lang="es-CO" sz="14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4113857431"/>
                  </a:ext>
                </a:extLst>
              </a:tr>
              <a:tr h="274392">
                <a:tc>
                  <a:txBody>
                    <a:bodyPr/>
                    <a:lstStyle/>
                    <a:p>
                      <a:pPr algn="l" fontAlgn="b"/>
                      <a:r>
                        <a:rPr lang="es-CO" sz="1400" u="none" strike="noStrike">
                          <a:effectLst/>
                          <a:latin typeface="Palatino Linotype" panose="02040502050505030304" pitchFamily="18" charset="0"/>
                        </a:rPr>
                        <a:t>Solicitud Incompleta</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a:effectLst/>
                          <a:latin typeface="Palatino Linotype" panose="02040502050505030304" pitchFamily="18" charset="0"/>
                        </a:rPr>
                        <a:t>10</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13,52</a:t>
                      </a:r>
                      <a:endParaRPr lang="es-CO" sz="14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3083967630"/>
                  </a:ext>
                </a:extLst>
              </a:tr>
              <a:tr h="274392">
                <a:tc>
                  <a:txBody>
                    <a:bodyPr/>
                    <a:lstStyle/>
                    <a:p>
                      <a:pPr algn="l" fontAlgn="b"/>
                      <a:r>
                        <a:rPr lang="es-CO" sz="1400" u="none" strike="noStrike">
                          <a:effectLst/>
                          <a:latin typeface="Palatino Linotype" panose="02040502050505030304" pitchFamily="18" charset="0"/>
                        </a:rPr>
                        <a:t>Traslado por competencia</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a:effectLst/>
                          <a:latin typeface="Palatino Linotype" panose="02040502050505030304" pitchFamily="18" charset="0"/>
                        </a:rPr>
                        <a:t>5</a:t>
                      </a:r>
                      <a:endParaRPr lang="es-CO" sz="14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400" u="none" strike="noStrike" dirty="0">
                          <a:effectLst/>
                          <a:latin typeface="Palatino Linotype" panose="02040502050505030304" pitchFamily="18" charset="0"/>
                        </a:rPr>
                        <a:t>11,27</a:t>
                      </a:r>
                      <a:endParaRPr lang="es-CO" sz="14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334464318"/>
                  </a:ext>
                </a:extLst>
              </a:tr>
            </a:tbl>
          </a:graphicData>
        </a:graphic>
      </p:graphicFrame>
    </p:spTree>
    <p:extLst>
      <p:ext uri="{BB962C8B-B14F-4D97-AF65-F5344CB8AC3E}">
        <p14:creationId xmlns:p14="http://schemas.microsoft.com/office/powerpoint/2010/main" val="1032051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74042" y="1706136"/>
            <a:ext cx="10043916" cy="4355222"/>
          </a:xfrm>
        </p:spPr>
        <p:txBody>
          <a:bodyPr vert="horz" lIns="91440" tIns="45720" rIns="91440" bIns="45720" rtlCol="0" anchor="t">
            <a:normAutofit/>
          </a:bodyPr>
          <a:lstStyle/>
          <a:p>
            <a:pPr algn="just">
              <a:lnSpc>
                <a:spcPct val="150000"/>
              </a:lnSpc>
            </a:pPr>
            <a:r>
              <a:rPr lang="es-MX" sz="1800" dirty="0">
                <a:latin typeface="Palatino Linotype" panose="02040502050505030304" pitchFamily="18" charset="0"/>
              </a:rPr>
              <a:t>A todos los titulares de derecho y ciudadanía en general que se comunicaron a través del  canal telefónico de la JEP, se les invitó a realizar un breve sondeo relacionado con el servicio brindado, obteniendo la siguiente información:</a:t>
            </a:r>
          </a:p>
          <a:p>
            <a:pPr algn="just">
              <a:lnSpc>
                <a:spcPct val="150000"/>
              </a:lnSpc>
            </a:pPr>
            <a:endParaRPr lang="es-MX" sz="1800" dirty="0">
              <a:latin typeface="Palatino Linotype" panose="02040502050505030304" pitchFamily="18" charset="0"/>
            </a:endParaRPr>
          </a:p>
          <a:p>
            <a:pPr marL="457200" lvl="1" indent="0" algn="just">
              <a:lnSpc>
                <a:spcPct val="150000"/>
              </a:lnSpc>
              <a:buNone/>
            </a:pPr>
            <a:r>
              <a:rPr lang="es-MX" sz="1800" b="1" dirty="0">
                <a:latin typeface="Palatino Linotype"/>
              </a:rPr>
              <a:t>Sondeo de percepción canal telefónico:</a:t>
            </a:r>
            <a:r>
              <a:rPr lang="es-MX" sz="1800" dirty="0">
                <a:latin typeface="Palatino Linotype"/>
              </a:rPr>
              <a:t> de las 1.919 llamadas recibidas, </a:t>
            </a:r>
            <a:r>
              <a:rPr lang="es-MX" sz="1800" b="1" dirty="0">
                <a:latin typeface="Palatino Linotype"/>
              </a:rPr>
              <a:t>399 ciudadanos</a:t>
            </a:r>
            <a:r>
              <a:rPr lang="es-MX" sz="1800" dirty="0">
                <a:latin typeface="Palatino Linotype"/>
              </a:rPr>
              <a:t>, respondieron </a:t>
            </a:r>
            <a:r>
              <a:rPr lang="es-MX" sz="1800" i="1" dirty="0">
                <a:latin typeface="Palatino Linotype"/>
              </a:rPr>
              <a:t>bueno, regular o malo </a:t>
            </a:r>
            <a:r>
              <a:rPr lang="es-MX" sz="1800" dirty="0">
                <a:latin typeface="Palatino Linotype"/>
              </a:rPr>
              <a:t>a la pregunta “¿</a:t>
            </a:r>
            <a:r>
              <a:rPr lang="es-MX" sz="1800" i="1" dirty="0">
                <a:latin typeface="Palatino Linotype"/>
              </a:rPr>
              <a:t>La persona que lo atendió demostró conocimiento de los temas tratados?</a:t>
            </a:r>
            <a:r>
              <a:rPr lang="es-MX" sz="1800" dirty="0">
                <a:latin typeface="Palatino Linotype"/>
              </a:rPr>
              <a:t>”; y, 369 ciudadanos respondieron</a:t>
            </a:r>
            <a:r>
              <a:rPr lang="es-MX" sz="1800" i="1" dirty="0">
                <a:latin typeface="Palatino Linotype"/>
              </a:rPr>
              <a:t> </a:t>
            </a:r>
            <a:r>
              <a:rPr lang="es-MX" sz="1800" dirty="0">
                <a:latin typeface="Palatino Linotype"/>
              </a:rPr>
              <a:t>a</a:t>
            </a:r>
            <a:r>
              <a:rPr lang="es-MX" sz="1800" i="1" dirty="0">
                <a:latin typeface="Palatino Linotype"/>
              </a:rPr>
              <a:t> </a:t>
            </a:r>
            <a:r>
              <a:rPr lang="es-MX" sz="1800" dirty="0">
                <a:latin typeface="Palatino Linotype"/>
              </a:rPr>
              <a:t>la pregunta “¿</a:t>
            </a:r>
            <a:r>
              <a:rPr lang="es-MX" sz="1800" i="1" dirty="0">
                <a:latin typeface="Palatino Linotype"/>
              </a:rPr>
              <a:t>La información suministrada fue clara, comprensible y oportuna?</a:t>
            </a:r>
            <a:r>
              <a:rPr lang="es-MX" sz="1800" dirty="0">
                <a:latin typeface="Palatino Linotype"/>
              </a:rPr>
              <a:t>”, eligiendo entre dos opciones: s</a:t>
            </a:r>
            <a:r>
              <a:rPr lang="es-MX" sz="1800" i="1" dirty="0">
                <a:latin typeface="Palatino Linotype"/>
              </a:rPr>
              <a:t>i fue</a:t>
            </a:r>
            <a:r>
              <a:rPr lang="es-MX" sz="1800" dirty="0">
                <a:latin typeface="Palatino Linotype"/>
              </a:rPr>
              <a:t> </a:t>
            </a:r>
            <a:r>
              <a:rPr lang="es-MX" sz="1800" i="1" dirty="0">
                <a:latin typeface="Palatino Linotype"/>
              </a:rPr>
              <a:t>claro o no fue clara, </a:t>
            </a:r>
            <a:r>
              <a:rPr lang="es-MX" sz="1800" dirty="0">
                <a:latin typeface="Palatino Linotype"/>
              </a:rPr>
              <a:t>obteniendo los siguientes resultados:</a:t>
            </a:r>
          </a:p>
          <a:p>
            <a:pPr marL="457200" lvl="1" indent="0" algn="just">
              <a:lnSpc>
                <a:spcPct val="150000"/>
              </a:lnSpc>
              <a:buNone/>
            </a:pPr>
            <a:endParaRPr lang="es-MX" sz="1800" dirty="0">
              <a:latin typeface="Palatino Linotype" panose="02040502050505030304" pitchFamily="18" charset="0"/>
            </a:endParaRPr>
          </a:p>
          <a:p>
            <a:pPr marL="457200" lvl="1" indent="0" algn="just">
              <a:lnSpc>
                <a:spcPct val="150000"/>
              </a:lnSpc>
              <a:buNone/>
            </a:pPr>
            <a:endParaRPr lang="es-MX" sz="1800" dirty="0">
              <a:latin typeface="Palatino Linotype" panose="02040502050505030304" pitchFamily="18" charset="0"/>
            </a:endParaRPr>
          </a:p>
          <a:p>
            <a:pPr algn="just">
              <a:lnSpc>
                <a:spcPct val="150000"/>
              </a:lnSpc>
            </a:pPr>
            <a:endParaRPr lang="es-MX" sz="1800" dirty="0">
              <a:latin typeface="Palatino Linotype" panose="02040502050505030304" pitchFamily="18" charset="0"/>
            </a:endParaRPr>
          </a:p>
          <a:p>
            <a:pPr algn="just">
              <a:lnSpc>
                <a:spcPct val="150000"/>
              </a:lnSpc>
            </a:pPr>
            <a:endParaRPr lang="es-MX" sz="1800" dirty="0">
              <a:latin typeface="Palatino Linotype" panose="02040502050505030304" pitchFamily="18" charset="0"/>
            </a:endParaRPr>
          </a:p>
          <a:p>
            <a:pPr algn="just">
              <a:lnSpc>
                <a:spcPct val="150000"/>
              </a:lnSpc>
            </a:pPr>
            <a:endParaRPr lang="es-MX" sz="1800" dirty="0">
              <a:latin typeface="Palatino Linotype" panose="02040502050505030304" pitchFamily="18" charset="0"/>
            </a:endParaRPr>
          </a:p>
        </p:txBody>
      </p:sp>
      <p:sp>
        <p:nvSpPr>
          <p:cNvPr id="4" name="Título 1"/>
          <p:cNvSpPr>
            <a:spLocks noGrp="1"/>
          </p:cNvSpPr>
          <p:nvPr>
            <p:ph type="title"/>
          </p:nvPr>
        </p:nvSpPr>
        <p:spPr>
          <a:xfrm>
            <a:off x="3409276" y="796642"/>
            <a:ext cx="5730246" cy="412595"/>
          </a:xfrm>
        </p:spPr>
        <p:txBody>
          <a:bodyPr>
            <a:normAutofit fontScale="90000"/>
          </a:bodyPr>
          <a:lstStyle/>
          <a:p>
            <a:r>
              <a:rPr lang="es-MX" sz="3100" dirty="0">
                <a:latin typeface="Palatino Linotype" panose="02040502050505030304" pitchFamily="18" charset="0"/>
              </a:rPr>
              <a:t>8. SONDEO DE PERCEPCIÓN</a:t>
            </a:r>
            <a:r>
              <a:rPr lang="es-MX" sz="4000" dirty="0">
                <a:latin typeface="Palatino Linotype" panose="02040502050505030304" pitchFamily="18" charset="0"/>
              </a:rPr>
              <a:t> </a:t>
            </a:r>
            <a:br>
              <a:rPr lang="es-MX" dirty="0">
                <a:latin typeface="Palatino Linotype" panose="02040502050505030304" pitchFamily="18" charset="0"/>
              </a:rPr>
            </a:br>
            <a:endParaRPr lang="es-MX" dirty="0"/>
          </a:p>
        </p:txBody>
      </p:sp>
    </p:spTree>
    <p:extLst>
      <p:ext uri="{BB962C8B-B14F-4D97-AF65-F5344CB8AC3E}">
        <p14:creationId xmlns:p14="http://schemas.microsoft.com/office/powerpoint/2010/main" val="2870709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92325" y="303948"/>
            <a:ext cx="9075761" cy="705986"/>
          </a:xfrm>
        </p:spPr>
        <p:txBody>
          <a:bodyPr>
            <a:normAutofit/>
          </a:bodyPr>
          <a:lstStyle/>
          <a:p>
            <a:pPr algn="ctr"/>
            <a:r>
              <a:rPr lang="es-MX" b="1" dirty="0">
                <a:latin typeface="Palatino Linotype" panose="02040502050505030304" pitchFamily="18" charset="0"/>
              </a:rPr>
              <a:t>SONDEO DE PERCEPCIÓN CANAL TELEFÓNICO </a:t>
            </a:r>
          </a:p>
        </p:txBody>
      </p:sp>
      <p:sp>
        <p:nvSpPr>
          <p:cNvPr id="10" name="CuadroTexto 9">
            <a:extLst>
              <a:ext uri="{FF2B5EF4-FFF2-40B4-BE49-F238E27FC236}">
                <a16:creationId xmlns:a16="http://schemas.microsoft.com/office/drawing/2014/main" id="{21B3FD2A-133F-4971-A48C-C6F548F89388}"/>
              </a:ext>
            </a:extLst>
          </p:cNvPr>
          <p:cNvSpPr txBox="1"/>
          <p:nvPr/>
        </p:nvSpPr>
        <p:spPr>
          <a:xfrm>
            <a:off x="878022" y="877857"/>
            <a:ext cx="4691130" cy="830997"/>
          </a:xfrm>
          <a:prstGeom prst="rect">
            <a:avLst/>
          </a:prstGeom>
          <a:noFill/>
        </p:spPr>
        <p:txBody>
          <a:bodyPr wrap="square" lIns="91440" tIns="45720" rIns="91440" bIns="45720" rtlCol="0" anchor="t">
            <a:spAutoFit/>
          </a:bodyPr>
          <a:lstStyle/>
          <a:p>
            <a:pPr algn="ctr"/>
            <a:r>
              <a:rPr lang="es-MX" sz="1600" b="1" dirty="0">
                <a:latin typeface="Palatino Linotype" panose="02040502050505030304" pitchFamily="18" charset="0"/>
              </a:rPr>
              <a:t>Gráfica 5</a:t>
            </a:r>
          </a:p>
          <a:p>
            <a:pPr algn="ctr"/>
            <a:r>
              <a:rPr lang="es-MX" sz="1600" dirty="0">
                <a:latin typeface="Palatino Linotype"/>
              </a:rPr>
              <a:t>¿La persona que lo atendió demostró conocimiento de los temas tratados?</a:t>
            </a:r>
            <a:endParaRPr lang="es-MX" sz="1600" dirty="0">
              <a:latin typeface="Palatino Linotype" panose="02040502050505030304" pitchFamily="18" charset="0"/>
            </a:endParaRPr>
          </a:p>
        </p:txBody>
      </p:sp>
      <p:sp>
        <p:nvSpPr>
          <p:cNvPr id="12" name="CuadroTexto 11">
            <a:extLst>
              <a:ext uri="{FF2B5EF4-FFF2-40B4-BE49-F238E27FC236}">
                <a16:creationId xmlns:a16="http://schemas.microsoft.com/office/drawing/2014/main" id="{21B3FD2A-133F-4971-A48C-C6F548F89388}"/>
              </a:ext>
            </a:extLst>
          </p:cNvPr>
          <p:cNvSpPr txBox="1"/>
          <p:nvPr/>
        </p:nvSpPr>
        <p:spPr>
          <a:xfrm>
            <a:off x="5802015" y="857856"/>
            <a:ext cx="5464207" cy="830997"/>
          </a:xfrm>
          <a:prstGeom prst="rect">
            <a:avLst/>
          </a:prstGeom>
          <a:noFill/>
        </p:spPr>
        <p:txBody>
          <a:bodyPr wrap="square" lIns="91440" tIns="45720" rIns="91440" bIns="45720" rtlCol="0" anchor="t">
            <a:spAutoFit/>
          </a:bodyPr>
          <a:lstStyle/>
          <a:p>
            <a:pPr algn="ctr"/>
            <a:r>
              <a:rPr lang="es-MX" sz="1600" b="1" dirty="0">
                <a:latin typeface="Palatino Linotype" panose="02040502050505030304" pitchFamily="18" charset="0"/>
              </a:rPr>
              <a:t>Gráfica 6</a:t>
            </a:r>
          </a:p>
          <a:p>
            <a:pPr algn="ctr"/>
            <a:r>
              <a:rPr lang="es-MX" sz="1600" dirty="0">
                <a:latin typeface="Palatino Linotype"/>
              </a:rPr>
              <a:t>¿La información suministrada fue clara, comprensible y oportuna?</a:t>
            </a:r>
          </a:p>
        </p:txBody>
      </p:sp>
      <p:sp>
        <p:nvSpPr>
          <p:cNvPr id="13" name="CuadroTexto 12"/>
          <p:cNvSpPr txBox="1"/>
          <p:nvPr/>
        </p:nvSpPr>
        <p:spPr>
          <a:xfrm>
            <a:off x="2050841" y="6012224"/>
            <a:ext cx="6154711" cy="415498"/>
          </a:xfrm>
          <a:prstGeom prst="rect">
            <a:avLst/>
          </a:prstGeom>
          <a:noFill/>
        </p:spPr>
        <p:txBody>
          <a:bodyPr wrap="square" rtlCol="0">
            <a:spAutoFit/>
          </a:bodyPr>
          <a:lstStyle/>
          <a:p>
            <a:pPr algn="r"/>
            <a:r>
              <a:rPr lang="es-CO" sz="1050" b="1" dirty="0">
                <a:latin typeface="Palatino Linotype"/>
              </a:rPr>
              <a:t>Fuente:  </a:t>
            </a:r>
            <a:r>
              <a:rPr lang="es-CO" sz="1050" dirty="0">
                <a:latin typeface="Palatino Linotype"/>
              </a:rPr>
              <a:t>Base de datos</a:t>
            </a:r>
            <a:r>
              <a:rPr lang="es-CO" sz="1050" b="1" dirty="0">
                <a:latin typeface="Palatino Linotype"/>
              </a:rPr>
              <a:t> </a:t>
            </a:r>
            <a:r>
              <a:rPr lang="es-CO" sz="1050" dirty="0">
                <a:latin typeface="Palatino Linotype"/>
              </a:rPr>
              <a:t>Contac center (Canal telefónico) </a:t>
            </a:r>
            <a:endParaRPr lang="es-CO" sz="1050" dirty="0">
              <a:latin typeface="Palatino Linotype" panose="02040502050505030304" pitchFamily="18" charset="0"/>
            </a:endParaRPr>
          </a:p>
          <a:p>
            <a:pPr algn="r"/>
            <a:r>
              <a:rPr lang="es-CO" sz="1050" b="1" dirty="0">
                <a:latin typeface="Palatino Linotype" panose="02040502050505030304" pitchFamily="18" charset="0"/>
              </a:rPr>
              <a:t>Fecha de corte:</a:t>
            </a:r>
            <a:r>
              <a:rPr lang="es-CO" sz="1050" dirty="0">
                <a:latin typeface="Palatino Linotype" panose="02040502050505030304" pitchFamily="18" charset="0"/>
              </a:rPr>
              <a:t> 30 de septiembre 2020</a:t>
            </a:r>
            <a:endParaRPr lang="es-MX" sz="1050" dirty="0">
              <a:latin typeface="Palatino Linotype" panose="02040502050505030304" pitchFamily="18" charset="0"/>
            </a:endParaRPr>
          </a:p>
        </p:txBody>
      </p:sp>
      <p:sp>
        <p:nvSpPr>
          <p:cNvPr id="2" name="CuadroTexto 1">
            <a:extLst>
              <a:ext uri="{FF2B5EF4-FFF2-40B4-BE49-F238E27FC236}">
                <a16:creationId xmlns:a16="http://schemas.microsoft.com/office/drawing/2014/main" id="{C9AB7E2F-1C27-462A-92E0-831057F1C12D}"/>
              </a:ext>
            </a:extLst>
          </p:cNvPr>
          <p:cNvSpPr txBox="1"/>
          <p:nvPr/>
        </p:nvSpPr>
        <p:spPr>
          <a:xfrm>
            <a:off x="929470" y="4371975"/>
            <a:ext cx="4438650"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s-ES" sz="1600" dirty="0">
                <a:latin typeface="Palatino Linotype"/>
              </a:rPr>
              <a:t>376 ciudadanos respondieron "</a:t>
            </a:r>
            <a:r>
              <a:rPr lang="es-ES" sz="1600" i="1" dirty="0">
                <a:latin typeface="Palatino Linotype"/>
              </a:rPr>
              <a:t>Bueno</a:t>
            </a:r>
            <a:r>
              <a:rPr lang="es-ES" sz="1600" dirty="0">
                <a:latin typeface="Palatino Linotype"/>
              </a:rPr>
              <a:t>", correspondiente a un 94,24%; 10 ciudadanos "Regular" con un 2,51%; y 13 ciudadanos "malo“, esto es,  3,26% de las  personas que contestaron esta pregunta del sondeo.</a:t>
            </a:r>
          </a:p>
        </p:txBody>
      </p:sp>
      <p:sp>
        <p:nvSpPr>
          <p:cNvPr id="15" name="CuadroTexto 14">
            <a:extLst>
              <a:ext uri="{FF2B5EF4-FFF2-40B4-BE49-F238E27FC236}">
                <a16:creationId xmlns:a16="http://schemas.microsoft.com/office/drawing/2014/main" id="{5CD1AB62-6E24-4910-815B-EC5C394C025B}"/>
              </a:ext>
            </a:extLst>
          </p:cNvPr>
          <p:cNvSpPr txBox="1"/>
          <p:nvPr/>
        </p:nvSpPr>
        <p:spPr>
          <a:xfrm>
            <a:off x="6376205" y="4371975"/>
            <a:ext cx="4886325"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s-ES" sz="1600" dirty="0">
                <a:latin typeface="Palatino Linotype"/>
              </a:rPr>
              <a:t>358 ciudadanos respondieron que "</a:t>
            </a:r>
            <a:r>
              <a:rPr lang="es-ES" sz="1600" i="1" dirty="0">
                <a:latin typeface="Palatino Linotype"/>
              </a:rPr>
              <a:t>si fue clara</a:t>
            </a:r>
            <a:r>
              <a:rPr lang="es-ES" sz="1600" dirty="0">
                <a:latin typeface="Palatino Linotype"/>
              </a:rPr>
              <a:t>" la información suministrada, esto corresponde a un 97,02% y 11 ciudadanos contestaron que "</a:t>
            </a:r>
            <a:r>
              <a:rPr lang="es-ES" sz="1600" i="1" dirty="0">
                <a:latin typeface="Palatino Linotype"/>
              </a:rPr>
              <a:t>No fue clara</a:t>
            </a:r>
            <a:r>
              <a:rPr lang="es-ES" sz="1600" dirty="0">
                <a:latin typeface="Palatino Linotype"/>
              </a:rPr>
              <a:t>“ la información, equivalente al 2,98%.  </a:t>
            </a:r>
          </a:p>
        </p:txBody>
      </p:sp>
      <p:graphicFrame>
        <p:nvGraphicFramePr>
          <p:cNvPr id="16" name="Gráfico 15">
            <a:extLst>
              <a:ext uri="{FF2B5EF4-FFF2-40B4-BE49-F238E27FC236}">
                <a16:creationId xmlns:a16="http://schemas.microsoft.com/office/drawing/2014/main" id="{E1F8F0DE-469D-41E3-8185-D6C9FD4E85C1}"/>
              </a:ext>
            </a:extLst>
          </p:cNvPr>
          <p:cNvGraphicFramePr>
            <a:graphicFrameLocks/>
          </p:cNvGraphicFramePr>
          <p:nvPr>
            <p:extLst>
              <p:ext uri="{D42A27DB-BD31-4B8C-83A1-F6EECF244321}">
                <p14:modId xmlns:p14="http://schemas.microsoft.com/office/powerpoint/2010/main" val="2235514835"/>
              </p:ext>
            </p:extLst>
          </p:nvPr>
        </p:nvGraphicFramePr>
        <p:xfrm>
          <a:off x="6422062" y="1757122"/>
          <a:ext cx="4840468" cy="26148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Gráfico 16">
            <a:extLst>
              <a:ext uri="{FF2B5EF4-FFF2-40B4-BE49-F238E27FC236}">
                <a16:creationId xmlns:a16="http://schemas.microsoft.com/office/drawing/2014/main" id="{62547DF3-BB5E-430D-846A-E501B273643E}"/>
              </a:ext>
            </a:extLst>
          </p:cNvPr>
          <p:cNvGraphicFramePr>
            <a:graphicFrameLocks/>
          </p:cNvGraphicFramePr>
          <p:nvPr>
            <p:extLst>
              <p:ext uri="{D42A27DB-BD31-4B8C-83A1-F6EECF244321}">
                <p14:modId xmlns:p14="http://schemas.microsoft.com/office/powerpoint/2010/main" val="2279237142"/>
              </p:ext>
            </p:extLst>
          </p:nvPr>
        </p:nvGraphicFramePr>
        <p:xfrm>
          <a:off x="952188" y="1692948"/>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4895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5836" y="561680"/>
            <a:ext cx="7215554" cy="694554"/>
          </a:xfrm>
        </p:spPr>
        <p:txBody>
          <a:bodyPr>
            <a:normAutofit fontScale="90000"/>
          </a:bodyPr>
          <a:lstStyle/>
          <a:p>
            <a:pPr algn="ctr"/>
            <a:r>
              <a:rPr lang="es-MX" sz="4900" dirty="0">
                <a:latin typeface="Palatino Linotype" panose="02040502050505030304" pitchFamily="18" charset="0"/>
              </a:rPr>
              <a:t> </a:t>
            </a:r>
            <a:r>
              <a:rPr lang="es-MX" sz="3100" dirty="0">
                <a:latin typeface="Palatino Linotype" panose="02040502050505030304" pitchFamily="18" charset="0"/>
              </a:rPr>
              <a:t>9. Conclusiones</a:t>
            </a:r>
            <a:br>
              <a:rPr lang="es-MX" dirty="0">
                <a:latin typeface="Palatino Linotype" panose="02040502050505030304" pitchFamily="18" charset="0"/>
              </a:rPr>
            </a:br>
            <a:endParaRPr lang="es-MX" dirty="0"/>
          </a:p>
        </p:txBody>
      </p:sp>
      <p:sp>
        <p:nvSpPr>
          <p:cNvPr id="3" name="Marcador de contenido 2"/>
          <p:cNvSpPr>
            <a:spLocks noGrp="1"/>
          </p:cNvSpPr>
          <p:nvPr>
            <p:ph idx="1"/>
          </p:nvPr>
        </p:nvSpPr>
        <p:spPr>
          <a:xfrm>
            <a:off x="783771" y="1084247"/>
            <a:ext cx="10707644" cy="5081422"/>
          </a:xfrm>
        </p:spPr>
        <p:txBody>
          <a:bodyPr vert="horz" lIns="91440" tIns="45720" rIns="91440" bIns="45720" rtlCol="0" anchor="t">
            <a:noAutofit/>
          </a:bodyPr>
          <a:lstStyle/>
          <a:p>
            <a:pPr marL="514350" indent="-514350" algn="just">
              <a:lnSpc>
                <a:spcPct val="150000"/>
              </a:lnSpc>
              <a:buAutoNum type="arabicPeriod"/>
            </a:pPr>
            <a:r>
              <a:rPr lang="es-MX" sz="1600" dirty="0">
                <a:latin typeface="Palatino Linotype"/>
              </a:rPr>
              <a:t>El canal de atención más utilizado por los Titulares de derecho, </a:t>
            </a:r>
            <a:r>
              <a:rPr lang="es-CO" sz="1600" dirty="0">
                <a:latin typeface="Palatino Linotype"/>
              </a:rPr>
              <a:t>terceros intervinientes y ciudadanía en general</a:t>
            </a:r>
            <a:r>
              <a:rPr lang="es-MX" sz="1600" dirty="0">
                <a:latin typeface="Palatino Linotype"/>
              </a:rPr>
              <a:t> para el tercer trimestre fue el </a:t>
            </a:r>
            <a:r>
              <a:rPr lang="es-MX" sz="1600" b="1" dirty="0">
                <a:latin typeface="Palatino Linotype"/>
              </a:rPr>
              <a:t>telefónico, </a:t>
            </a:r>
            <a:r>
              <a:rPr lang="es-MX" sz="1600" dirty="0">
                <a:latin typeface="Palatino Linotype"/>
              </a:rPr>
              <a:t>con un </a:t>
            </a:r>
            <a:r>
              <a:rPr lang="es-MX" sz="1600" b="1" dirty="0">
                <a:latin typeface="Palatino Linotype"/>
              </a:rPr>
              <a:t>total de 1.919 </a:t>
            </a:r>
            <a:r>
              <a:rPr lang="es-MX" sz="1600" dirty="0">
                <a:latin typeface="Palatino Linotype"/>
              </a:rPr>
              <a:t>llamadas entrantes</a:t>
            </a:r>
            <a:r>
              <a:rPr lang="es-MX" sz="1600" b="1" dirty="0">
                <a:latin typeface="Palatino Linotype"/>
              </a:rPr>
              <a:t>, equivalente al  57,47%.</a:t>
            </a:r>
            <a:endParaRPr lang="es-ES" dirty="0">
              <a:latin typeface="Palatino Linotype"/>
            </a:endParaRPr>
          </a:p>
          <a:p>
            <a:pPr marL="514350" indent="-514350" algn="just">
              <a:lnSpc>
                <a:spcPct val="150000"/>
              </a:lnSpc>
              <a:buAutoNum type="arabicPeriod"/>
            </a:pPr>
            <a:r>
              <a:rPr lang="es-MX" sz="1600" dirty="0">
                <a:latin typeface="Palatino Linotype" panose="02040502050505030304" pitchFamily="18" charset="0"/>
              </a:rPr>
              <a:t>De las </a:t>
            </a:r>
            <a:r>
              <a:rPr lang="es-MX" sz="1600" b="1" dirty="0">
                <a:latin typeface="Palatino Linotype" panose="02040502050505030304" pitchFamily="18" charset="0"/>
              </a:rPr>
              <a:t>3.339</a:t>
            </a:r>
            <a:r>
              <a:rPr lang="es-MX" sz="1600" dirty="0">
                <a:latin typeface="Palatino Linotype" panose="02040502050505030304" pitchFamily="18" charset="0"/>
              </a:rPr>
              <a:t> peticiones tramitadas por el Departamento de Atención al Ciudadano, </a:t>
            </a:r>
            <a:r>
              <a:rPr lang="es-MX" sz="1600" b="1" dirty="0">
                <a:latin typeface="Palatino Linotype" panose="02040502050505030304" pitchFamily="18" charset="0"/>
              </a:rPr>
              <a:t>el 57,47% </a:t>
            </a:r>
            <a:r>
              <a:rPr lang="es-MX" sz="1600" dirty="0">
                <a:latin typeface="Palatino Linotype" panose="02040502050505030304" pitchFamily="18" charset="0"/>
              </a:rPr>
              <a:t>corresponden a respuestas a través de un asesor por el canal telefónico,</a:t>
            </a:r>
            <a:r>
              <a:rPr lang="es-MX" sz="1600" b="1" dirty="0">
                <a:latin typeface="Palatino Linotype" panose="02040502050505030304" pitchFamily="18" charset="0"/>
              </a:rPr>
              <a:t> el 41,78% </a:t>
            </a:r>
            <a:r>
              <a:rPr lang="es-MX" sz="1600" dirty="0">
                <a:latin typeface="Palatino Linotype" panose="02040502050505030304" pitchFamily="18" charset="0"/>
              </a:rPr>
              <a:t>a respuestas por el canal escrito y </a:t>
            </a:r>
            <a:r>
              <a:rPr lang="es-MX" sz="1600" b="1" dirty="0">
                <a:latin typeface="Palatino Linotype" panose="02040502050505030304" pitchFamily="18" charset="0"/>
              </a:rPr>
              <a:t>el 0,75% </a:t>
            </a:r>
            <a:r>
              <a:rPr lang="es-MX" sz="1600" dirty="0">
                <a:latin typeface="Palatino Linotype" panose="02040502050505030304" pitchFamily="18" charset="0"/>
              </a:rPr>
              <a:t>a respuestas por el canal presencial. </a:t>
            </a:r>
          </a:p>
          <a:p>
            <a:pPr marL="514350" indent="-514350" algn="just">
              <a:lnSpc>
                <a:spcPct val="150000"/>
              </a:lnSpc>
              <a:buAutoNum type="arabicPeriod"/>
            </a:pPr>
            <a:r>
              <a:rPr lang="es-MX" sz="1600" dirty="0">
                <a:latin typeface="Palatino Linotype"/>
              </a:rPr>
              <a:t>De las peticiones registradas por los diferentes canales que requerían respuesta, el </a:t>
            </a:r>
            <a:r>
              <a:rPr lang="es-MX" sz="1600" b="1" dirty="0">
                <a:latin typeface="Palatino Linotype"/>
              </a:rPr>
              <a:t>93% </a:t>
            </a:r>
            <a:r>
              <a:rPr lang="es-MX" sz="1600" dirty="0">
                <a:latin typeface="Palatino Linotype"/>
              </a:rPr>
              <a:t>fueron respondidas y el </a:t>
            </a:r>
            <a:r>
              <a:rPr lang="es-MX" sz="1600" b="1" dirty="0">
                <a:latin typeface="Palatino Linotype"/>
              </a:rPr>
              <a:t>7% </a:t>
            </a:r>
            <a:r>
              <a:rPr lang="es-MX" sz="1600" dirty="0">
                <a:latin typeface="Palatino Linotype"/>
              </a:rPr>
              <a:t>las restantes, serán gestionadas en el siguiente periodo. </a:t>
            </a:r>
            <a:endParaRPr lang="es-MX" sz="1600" dirty="0">
              <a:latin typeface="Palatino Linotype" panose="02040502050505030304" pitchFamily="18" charset="0"/>
            </a:endParaRPr>
          </a:p>
          <a:p>
            <a:pPr marL="514350" indent="-514350" algn="just">
              <a:lnSpc>
                <a:spcPct val="150000"/>
              </a:lnSpc>
              <a:buFont typeface="Arial" panose="020B0604020202020204" pitchFamily="34" charset="0"/>
              <a:buAutoNum type="arabicPeriod" startAt="5"/>
            </a:pPr>
            <a:r>
              <a:rPr lang="es-MX" sz="1600" dirty="0">
                <a:latin typeface="Palatino Linotype" panose="02040502050505030304" pitchFamily="18" charset="0"/>
              </a:rPr>
              <a:t>Debido al aislamiento preventivo obligatorio decretado por el Gobierno Nacional como consecuencia del COVID-19, la JEP prestó atención a los ciudadanos mediante los canales virtuales, telefónico y presencial </a:t>
            </a:r>
            <a:r>
              <a:rPr lang="es-CO" sz="1600" dirty="0">
                <a:latin typeface="Palatino Linotype" panose="02040502050505030304" pitchFamily="18" charset="0"/>
              </a:rPr>
              <a:t>el cual restableció la atención a partir del 21 de septiembre del 2020</a:t>
            </a:r>
            <a:r>
              <a:rPr lang="es-MX" sz="1600" dirty="0">
                <a:latin typeface="Palatino Linotype" panose="02040502050505030304" pitchFamily="18" charset="0"/>
              </a:rPr>
              <a:t>.  </a:t>
            </a:r>
          </a:p>
          <a:p>
            <a:pPr marL="514350" indent="-514350" algn="just">
              <a:lnSpc>
                <a:spcPct val="150000"/>
              </a:lnSpc>
              <a:buFont typeface="Arial" panose="020B0604020202020204" pitchFamily="34" charset="0"/>
              <a:buAutoNum type="arabicPeriod" startAt="5"/>
            </a:pPr>
            <a:r>
              <a:rPr lang="es-MX" sz="1600" dirty="0">
                <a:latin typeface="Palatino Linotype" panose="02040502050505030304" pitchFamily="18" charset="0"/>
              </a:rPr>
              <a:t>Se evidencia una mejora en los términos de respuesta a la PQRSFD. </a:t>
            </a:r>
          </a:p>
        </p:txBody>
      </p:sp>
    </p:spTree>
    <p:extLst>
      <p:ext uri="{BB962C8B-B14F-4D97-AF65-F5344CB8AC3E}">
        <p14:creationId xmlns:p14="http://schemas.microsoft.com/office/powerpoint/2010/main" val="4125129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8762" y="63527"/>
            <a:ext cx="7215554" cy="1039929"/>
          </a:xfrm>
        </p:spPr>
        <p:txBody>
          <a:bodyPr>
            <a:normAutofit/>
          </a:bodyPr>
          <a:lstStyle/>
          <a:p>
            <a:pPr algn="ctr"/>
            <a:r>
              <a:rPr lang="es-MX" sz="2800" dirty="0">
                <a:latin typeface="Palatino Linotype" panose="02040502050505030304" pitchFamily="18" charset="0"/>
              </a:rPr>
              <a:t>10. Recomendaciones </a:t>
            </a:r>
            <a:endParaRPr lang="es-MX" sz="2800" dirty="0"/>
          </a:p>
        </p:txBody>
      </p:sp>
      <p:sp>
        <p:nvSpPr>
          <p:cNvPr id="3" name="Marcador de contenido 2"/>
          <p:cNvSpPr>
            <a:spLocks noGrp="1"/>
          </p:cNvSpPr>
          <p:nvPr>
            <p:ph idx="1"/>
          </p:nvPr>
        </p:nvSpPr>
        <p:spPr>
          <a:xfrm>
            <a:off x="548640" y="1224644"/>
            <a:ext cx="10670770" cy="5633356"/>
          </a:xfrm>
        </p:spPr>
        <p:txBody>
          <a:bodyPr vert="horz" lIns="91440" tIns="45720" rIns="91440" bIns="45720" rtlCol="0" anchor="t">
            <a:normAutofit/>
          </a:bodyPr>
          <a:lstStyle/>
          <a:p>
            <a:pPr marL="514350" indent="-514350" algn="just">
              <a:lnSpc>
                <a:spcPct val="150000"/>
              </a:lnSpc>
              <a:buAutoNum type="arabicPeriod"/>
            </a:pPr>
            <a:r>
              <a:rPr lang="es-MX" sz="1600" dirty="0">
                <a:solidFill>
                  <a:schemeClr val="tx1"/>
                </a:solidFill>
                <a:latin typeface="Palatino Linotype"/>
              </a:rPr>
              <a:t>Continuar con el fortalecimiento del procedimiento de tipificación de las PQRSFD que se reciben de ventanilla única, por parte del Departamento de Atención al Ciudadano y asignación a las áreas correspondientes de acuerdo con los nuevos flujos de trabajo elaborados con las diferentes áreas de la Jurisdicción e incorporados en el Sistema de Gestión Documental Conti.</a:t>
            </a:r>
          </a:p>
          <a:p>
            <a:pPr marL="514350" indent="-514350" algn="just">
              <a:lnSpc>
                <a:spcPct val="150000"/>
              </a:lnSpc>
              <a:buFont typeface="Arial" panose="020B0604020202020204" pitchFamily="34" charset="0"/>
              <a:buAutoNum type="arabicPeriod"/>
            </a:pPr>
            <a:r>
              <a:rPr lang="es-MX" sz="1600" dirty="0">
                <a:solidFill>
                  <a:schemeClr val="tx1"/>
                </a:solidFill>
                <a:latin typeface="Palatino Linotype"/>
              </a:rPr>
              <a:t>Solicitar a la Dirección de Tecnologías de la Información y al Departamento de Gestión Documental la implementación de los requerimientos al Sistema de Información Conti, solicitados por el Departamento de Atención al Ciudadano para lograr los ajustes que permitan realizar el seguimiento y control de las PQRSDF radicadas en la JEP de manera oportuna y eficiente.</a:t>
            </a:r>
            <a:endParaRPr lang="es-CO" sz="1600" dirty="0">
              <a:solidFill>
                <a:schemeClr val="tx1"/>
              </a:solidFill>
              <a:latin typeface="Palatino Linotype"/>
            </a:endParaRPr>
          </a:p>
          <a:p>
            <a:pPr marL="514350" indent="-514350" algn="just">
              <a:lnSpc>
                <a:spcPct val="150000"/>
              </a:lnSpc>
              <a:buAutoNum type="arabicPeriod"/>
            </a:pPr>
            <a:r>
              <a:rPr lang="es-MX" sz="1600" dirty="0">
                <a:solidFill>
                  <a:schemeClr val="tx1"/>
                </a:solidFill>
                <a:latin typeface="Palatino Linotype"/>
              </a:rPr>
              <a:t>Realizar el seguimiento y control a partir del mes de Noviembre de manera semanal, enviando a  todas las áreas de la Jurisdicción Especial para la Paz, el listado de las PQRSDF, por su numero de radicación, fecha de radicación, fecha de vencimiento, numero de días faltantes para su vencimiento, con el objetivo de lograr que se respondan dentro de los términos de Ley. </a:t>
            </a:r>
            <a:endParaRPr lang="en-US" sz="1600" dirty="0">
              <a:solidFill>
                <a:schemeClr val="tx1"/>
              </a:solidFill>
              <a:ea typeface="+mn-lt"/>
              <a:cs typeface="+mn-lt"/>
            </a:endParaRPr>
          </a:p>
          <a:p>
            <a:endParaRPr lang="es-MX" sz="2400" dirty="0"/>
          </a:p>
        </p:txBody>
      </p:sp>
    </p:spTree>
    <p:extLst>
      <p:ext uri="{BB962C8B-B14F-4D97-AF65-F5344CB8AC3E}">
        <p14:creationId xmlns:p14="http://schemas.microsoft.com/office/powerpoint/2010/main" val="1900197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8065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FFCF9C80-9E20-4255-BADA-6425EC900C50}"/>
              </a:ext>
            </a:extLst>
          </p:cNvPr>
          <p:cNvSpPr>
            <a:spLocks noGrp="1"/>
          </p:cNvSpPr>
          <p:nvPr>
            <p:ph type="title"/>
          </p:nvPr>
        </p:nvSpPr>
        <p:spPr>
          <a:xfrm>
            <a:off x="3753703" y="330496"/>
            <a:ext cx="7215554" cy="768182"/>
          </a:xfrm>
        </p:spPr>
        <p:txBody>
          <a:bodyPr>
            <a:normAutofit/>
          </a:bodyPr>
          <a:lstStyle/>
          <a:p>
            <a:r>
              <a:rPr lang="es-CO" sz="2800" dirty="0">
                <a:latin typeface="Palatino Linotype" panose="02040502050505030304" pitchFamily="18" charset="0"/>
              </a:rPr>
              <a:t>TABLA DE CONTENIDO</a:t>
            </a:r>
          </a:p>
        </p:txBody>
      </p:sp>
      <p:sp>
        <p:nvSpPr>
          <p:cNvPr id="4" name="CuadroTexto 3"/>
          <p:cNvSpPr txBox="1"/>
          <p:nvPr/>
        </p:nvSpPr>
        <p:spPr>
          <a:xfrm>
            <a:off x="1030310" y="1437229"/>
            <a:ext cx="9543246" cy="4662815"/>
          </a:xfrm>
          <a:prstGeom prst="rect">
            <a:avLst/>
          </a:prstGeom>
          <a:noFill/>
        </p:spPr>
        <p:txBody>
          <a:bodyPr wrap="square" rtlCol="0">
            <a:spAutoFit/>
          </a:bodyPr>
          <a:lstStyle/>
          <a:p>
            <a:pPr marL="342900" indent="-342900">
              <a:lnSpc>
                <a:spcPct val="150000"/>
              </a:lnSpc>
              <a:buFont typeface="+mj-lt"/>
              <a:buAutoNum type="arabicPeriod"/>
            </a:pPr>
            <a:r>
              <a:rPr lang="es-MX" dirty="0">
                <a:latin typeface="Palatino Linotype" panose="02040502050505030304" pitchFamily="18" charset="0"/>
              </a:rPr>
              <a:t>Introducción.</a:t>
            </a:r>
          </a:p>
          <a:p>
            <a:pPr marL="342900" indent="-342900">
              <a:lnSpc>
                <a:spcPct val="150000"/>
              </a:lnSpc>
              <a:buFont typeface="+mj-lt"/>
              <a:buAutoNum type="arabicPeriod"/>
            </a:pPr>
            <a:r>
              <a:rPr lang="es-CO" dirty="0">
                <a:latin typeface="Palatino Linotype" panose="02040502050505030304" pitchFamily="18" charset="0"/>
              </a:rPr>
              <a:t>Total de peticiones, quejas, reclamos, sugerencias, felicitaciones y denuncias (PQRSFD), recibidas en el tercer trimestre del 2020.</a:t>
            </a:r>
            <a:endParaRPr lang="es-MX" dirty="0">
              <a:latin typeface="Palatino Linotype" panose="02040502050505030304" pitchFamily="18" charset="0"/>
            </a:endParaRPr>
          </a:p>
          <a:p>
            <a:pPr marL="342900" indent="-342900">
              <a:lnSpc>
                <a:spcPct val="150000"/>
              </a:lnSpc>
              <a:buFont typeface="+mj-lt"/>
              <a:buAutoNum type="arabicPeriod"/>
            </a:pPr>
            <a:r>
              <a:rPr lang="es-MX" dirty="0">
                <a:latin typeface="Palatino Linotype" panose="02040502050505030304" pitchFamily="18" charset="0"/>
              </a:rPr>
              <a:t>PQRSFD recibidas por canal de atención.</a:t>
            </a:r>
          </a:p>
          <a:p>
            <a:pPr marL="342900" indent="-342900">
              <a:lnSpc>
                <a:spcPct val="150000"/>
              </a:lnSpc>
              <a:buFont typeface="+mj-lt"/>
              <a:buAutoNum type="arabicPeriod"/>
            </a:pPr>
            <a:r>
              <a:rPr lang="es-MX" dirty="0">
                <a:latin typeface="Palatino Linotype" panose="02040502050505030304" pitchFamily="18" charset="0"/>
              </a:rPr>
              <a:t>PQRSFD recibidas por modalidad de petición.</a:t>
            </a:r>
          </a:p>
          <a:p>
            <a:pPr marL="342900" indent="-342900">
              <a:lnSpc>
                <a:spcPct val="150000"/>
              </a:lnSpc>
              <a:buFont typeface="+mj-lt"/>
              <a:buAutoNum type="arabicPeriod"/>
            </a:pPr>
            <a:r>
              <a:rPr lang="es-MX" dirty="0">
                <a:latin typeface="Palatino Linotype" panose="02040502050505030304" pitchFamily="18" charset="0"/>
              </a:rPr>
              <a:t>PQRSFD atendidas por dependencia.</a:t>
            </a:r>
          </a:p>
          <a:p>
            <a:pPr marL="342900" indent="-342900">
              <a:lnSpc>
                <a:spcPct val="150000"/>
              </a:lnSpc>
              <a:buFont typeface="+mj-lt"/>
              <a:buAutoNum type="arabicPeriod"/>
            </a:pPr>
            <a:r>
              <a:rPr lang="es-MX" dirty="0">
                <a:latin typeface="Palatino Linotype" panose="02040502050505030304" pitchFamily="18" charset="0"/>
              </a:rPr>
              <a:t>Seguimiento a las respuestas de las PQRSFD.</a:t>
            </a:r>
          </a:p>
          <a:p>
            <a:pPr marL="342900" indent="-342900">
              <a:lnSpc>
                <a:spcPct val="150000"/>
              </a:lnSpc>
              <a:buFont typeface="+mj-lt"/>
              <a:buAutoNum type="arabicPeriod"/>
            </a:pPr>
            <a:r>
              <a:rPr lang="es-MX" dirty="0">
                <a:latin typeface="Palatino Linotype" panose="02040502050505030304" pitchFamily="18" charset="0"/>
              </a:rPr>
              <a:t>Tiempo promedio de respuesta.</a:t>
            </a:r>
          </a:p>
          <a:p>
            <a:pPr marL="342900" indent="-342900">
              <a:lnSpc>
                <a:spcPct val="150000"/>
              </a:lnSpc>
              <a:buFont typeface="+mj-lt"/>
              <a:buAutoNum type="arabicPeriod"/>
            </a:pPr>
            <a:r>
              <a:rPr lang="es-MX" dirty="0">
                <a:latin typeface="Palatino Linotype" panose="02040502050505030304" pitchFamily="18" charset="0"/>
              </a:rPr>
              <a:t>Sondeo de percepción.</a:t>
            </a:r>
          </a:p>
          <a:p>
            <a:pPr marL="342900" indent="-342900">
              <a:lnSpc>
                <a:spcPct val="150000"/>
              </a:lnSpc>
              <a:buFont typeface="+mj-lt"/>
              <a:buAutoNum type="arabicPeriod"/>
            </a:pPr>
            <a:r>
              <a:rPr lang="es-MX" dirty="0">
                <a:latin typeface="Palatino Linotype" panose="02040502050505030304" pitchFamily="18" charset="0"/>
              </a:rPr>
              <a:t>Conclusiones.</a:t>
            </a:r>
          </a:p>
          <a:p>
            <a:pPr marL="342900" indent="-342900">
              <a:lnSpc>
                <a:spcPct val="150000"/>
              </a:lnSpc>
              <a:buFont typeface="+mj-lt"/>
              <a:buAutoNum type="arabicPeriod"/>
            </a:pPr>
            <a:r>
              <a:rPr lang="es-MX" dirty="0">
                <a:latin typeface="Palatino Linotype" panose="02040502050505030304" pitchFamily="18" charset="0"/>
              </a:rPr>
              <a:t>Recomendaciones.</a:t>
            </a:r>
          </a:p>
        </p:txBody>
      </p:sp>
    </p:spTree>
    <p:extLst>
      <p:ext uri="{BB962C8B-B14F-4D97-AF65-F5344CB8AC3E}">
        <p14:creationId xmlns:p14="http://schemas.microsoft.com/office/powerpoint/2010/main" val="40991547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22800" y="614156"/>
            <a:ext cx="4274714" cy="613669"/>
          </a:xfrm>
        </p:spPr>
        <p:txBody>
          <a:bodyPr>
            <a:normAutofit/>
          </a:bodyPr>
          <a:lstStyle/>
          <a:p>
            <a:r>
              <a:rPr lang="es-MX" sz="2800" dirty="0">
                <a:latin typeface="Palatino Linotype" panose="02040502050505030304" pitchFamily="18" charset="0"/>
              </a:rPr>
              <a:t>LISTA DE GRÁFICOS </a:t>
            </a:r>
          </a:p>
        </p:txBody>
      </p:sp>
      <p:sp>
        <p:nvSpPr>
          <p:cNvPr id="3" name="Marcador de contenido 2"/>
          <p:cNvSpPr>
            <a:spLocks noGrp="1"/>
          </p:cNvSpPr>
          <p:nvPr>
            <p:ph idx="1"/>
          </p:nvPr>
        </p:nvSpPr>
        <p:spPr>
          <a:xfrm>
            <a:off x="1482032" y="1515689"/>
            <a:ext cx="9245108" cy="3820586"/>
          </a:xfrm>
        </p:spPr>
        <p:txBody>
          <a:bodyPr>
            <a:normAutofit fontScale="92500" lnSpcReduction="10000"/>
          </a:bodyPr>
          <a:lstStyle/>
          <a:p>
            <a:pPr>
              <a:lnSpc>
                <a:spcPct val="150000"/>
              </a:lnSpc>
            </a:pPr>
            <a:r>
              <a:rPr lang="es-MX" sz="1900" b="1" dirty="0">
                <a:latin typeface="Palatino Linotype" panose="02040502050505030304" pitchFamily="18" charset="0"/>
              </a:rPr>
              <a:t>Gráfica 1:</a:t>
            </a:r>
            <a:r>
              <a:rPr lang="es-MX" sz="1900" dirty="0">
                <a:latin typeface="Palatino Linotype" panose="02040502050505030304" pitchFamily="18" charset="0"/>
              </a:rPr>
              <a:t> Total  de PQRSFD recibidas en el trimestre.</a:t>
            </a:r>
          </a:p>
          <a:p>
            <a:pPr>
              <a:lnSpc>
                <a:spcPct val="150000"/>
              </a:lnSpc>
            </a:pPr>
            <a:r>
              <a:rPr lang="es-MX" sz="1900" b="1" dirty="0">
                <a:latin typeface="Palatino Linotype" panose="02040502050505030304" pitchFamily="18" charset="0"/>
              </a:rPr>
              <a:t>Gráfica 2: </a:t>
            </a:r>
            <a:r>
              <a:rPr lang="es-MX" sz="1900" dirty="0">
                <a:latin typeface="Palatino Linotype" panose="02040502050505030304" pitchFamily="18" charset="0"/>
              </a:rPr>
              <a:t>Total de PQRSFD, recibidas por canal de atención.</a:t>
            </a:r>
          </a:p>
          <a:p>
            <a:pPr>
              <a:lnSpc>
                <a:spcPct val="150000"/>
              </a:lnSpc>
            </a:pPr>
            <a:r>
              <a:rPr lang="es-MX" sz="1900" b="1" dirty="0">
                <a:latin typeface="Palatino Linotype" panose="02040502050505030304" pitchFamily="18" charset="0"/>
              </a:rPr>
              <a:t>Gráfica 3: </a:t>
            </a:r>
            <a:r>
              <a:rPr lang="es-MX" sz="1900" dirty="0">
                <a:latin typeface="Palatino Linotype" panose="02040502050505030304" pitchFamily="18" charset="0"/>
              </a:rPr>
              <a:t>PQRSFD recibidas por Canal Escrito.</a:t>
            </a:r>
          </a:p>
          <a:p>
            <a:pPr>
              <a:lnSpc>
                <a:spcPct val="150000"/>
              </a:lnSpc>
            </a:pPr>
            <a:r>
              <a:rPr lang="es-MX" sz="1900" b="1" dirty="0">
                <a:latin typeface="Palatino Linotype" panose="02040502050505030304" pitchFamily="18" charset="0"/>
              </a:rPr>
              <a:t>Gráfica 4: </a:t>
            </a:r>
            <a:r>
              <a:rPr lang="es-MX" sz="1900" dirty="0">
                <a:latin typeface="Palatino Linotype" panose="02040502050505030304" pitchFamily="18" charset="0"/>
              </a:rPr>
              <a:t>Seguimiento a las respuestas de las PQRSFD.</a:t>
            </a:r>
          </a:p>
          <a:p>
            <a:pPr>
              <a:lnSpc>
                <a:spcPct val="150000"/>
              </a:lnSpc>
            </a:pPr>
            <a:r>
              <a:rPr lang="es-MX" sz="1900" b="1" dirty="0">
                <a:latin typeface="Palatino Linotype" panose="02040502050505030304" pitchFamily="18" charset="0"/>
              </a:rPr>
              <a:t>Gráfica 5:</a:t>
            </a:r>
            <a:r>
              <a:rPr lang="es-MX" sz="1900" dirty="0">
                <a:latin typeface="Palatino Linotype" panose="02040502050505030304" pitchFamily="18" charset="0"/>
              </a:rPr>
              <a:t> Sondeo de percepción. La persona que lo atendió demostró conocimiento de los temas tratados.</a:t>
            </a:r>
          </a:p>
          <a:p>
            <a:pPr>
              <a:lnSpc>
                <a:spcPct val="150000"/>
              </a:lnSpc>
            </a:pPr>
            <a:r>
              <a:rPr lang="es-MX" sz="1900" b="1" dirty="0">
                <a:latin typeface="Palatino Linotype" panose="02040502050505030304" pitchFamily="18" charset="0"/>
              </a:rPr>
              <a:t>Gráfica 6: </a:t>
            </a:r>
            <a:r>
              <a:rPr lang="es-MX" sz="1900" dirty="0">
                <a:latin typeface="Palatino Linotype" panose="02040502050505030304" pitchFamily="18" charset="0"/>
              </a:rPr>
              <a:t>Sondeo de percepción. La información suministrada fue clara, comprensible y oportuna.</a:t>
            </a:r>
          </a:p>
          <a:p>
            <a:pPr>
              <a:lnSpc>
                <a:spcPct val="160000"/>
              </a:lnSpc>
            </a:pPr>
            <a:endParaRPr lang="es-MX" sz="2100" b="1" dirty="0">
              <a:latin typeface="Palatino Linotype" panose="02040502050505030304" pitchFamily="18" charset="0"/>
            </a:endParaRPr>
          </a:p>
          <a:p>
            <a:pPr>
              <a:lnSpc>
                <a:spcPct val="160000"/>
              </a:lnSpc>
            </a:pPr>
            <a:endParaRPr lang="es-MX" sz="2100" dirty="0">
              <a:latin typeface="Palatino Linotype" panose="02040502050505030304" pitchFamily="18" charset="0"/>
            </a:endParaRPr>
          </a:p>
          <a:p>
            <a:pPr>
              <a:lnSpc>
                <a:spcPct val="160000"/>
              </a:lnSpc>
            </a:pPr>
            <a:endParaRPr lang="es-MX" sz="1800" dirty="0">
              <a:latin typeface="Palatino Linotype" panose="02040502050505030304" pitchFamily="18" charset="0"/>
            </a:endParaRPr>
          </a:p>
          <a:p>
            <a:pPr>
              <a:lnSpc>
                <a:spcPct val="160000"/>
              </a:lnSpc>
            </a:pPr>
            <a:endParaRPr lang="es-MX" sz="1800" dirty="0">
              <a:latin typeface="Palatino Linotype" panose="02040502050505030304" pitchFamily="18" charset="0"/>
            </a:endParaRPr>
          </a:p>
          <a:p>
            <a:pPr>
              <a:lnSpc>
                <a:spcPct val="150000"/>
              </a:lnSpc>
            </a:pPr>
            <a:endParaRPr lang="es-MX" sz="1800" dirty="0">
              <a:latin typeface="Palatino Linotype" panose="02040502050505030304" pitchFamily="18" charset="0"/>
            </a:endParaRPr>
          </a:p>
          <a:p>
            <a:pPr>
              <a:lnSpc>
                <a:spcPct val="150000"/>
              </a:lnSpc>
            </a:pPr>
            <a:endParaRPr lang="es-MX" sz="1800" dirty="0">
              <a:latin typeface="Palatino Linotype" panose="02040502050505030304" pitchFamily="18" charset="0"/>
            </a:endParaRPr>
          </a:p>
          <a:p>
            <a:pPr>
              <a:lnSpc>
                <a:spcPct val="150000"/>
              </a:lnSpc>
            </a:pPr>
            <a:endParaRPr lang="es-MX" sz="1800" dirty="0">
              <a:latin typeface="Palatino Linotype" panose="02040502050505030304" pitchFamily="18" charset="0"/>
            </a:endParaRPr>
          </a:p>
        </p:txBody>
      </p:sp>
    </p:spTree>
    <p:extLst>
      <p:ext uri="{BB962C8B-B14F-4D97-AF65-F5344CB8AC3E}">
        <p14:creationId xmlns:p14="http://schemas.microsoft.com/office/powerpoint/2010/main" val="171707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2922734" y="816043"/>
            <a:ext cx="6850488" cy="639427"/>
          </a:xfrm>
        </p:spPr>
        <p:txBody>
          <a:bodyPr>
            <a:normAutofit/>
          </a:bodyPr>
          <a:lstStyle/>
          <a:p>
            <a:r>
              <a:rPr lang="es-MX" sz="2800" dirty="0">
                <a:latin typeface="Palatino Linotype" panose="02040502050505030304" pitchFamily="18" charset="0"/>
              </a:rPr>
              <a:t>LISTA DE CUADROS E ILUSTRACIÓN</a:t>
            </a:r>
          </a:p>
        </p:txBody>
      </p:sp>
      <p:sp>
        <p:nvSpPr>
          <p:cNvPr id="5" name="Marcador de contenido 2"/>
          <p:cNvSpPr>
            <a:spLocks noGrp="1"/>
          </p:cNvSpPr>
          <p:nvPr>
            <p:ph idx="1"/>
          </p:nvPr>
        </p:nvSpPr>
        <p:spPr>
          <a:xfrm>
            <a:off x="1604027" y="2501626"/>
            <a:ext cx="8756250" cy="3194332"/>
          </a:xfrm>
        </p:spPr>
        <p:txBody>
          <a:bodyPr>
            <a:normAutofit/>
          </a:bodyPr>
          <a:lstStyle/>
          <a:p>
            <a:pPr>
              <a:lnSpc>
                <a:spcPct val="150000"/>
              </a:lnSpc>
            </a:pPr>
            <a:r>
              <a:rPr lang="es-MX" sz="1800" b="1" dirty="0">
                <a:latin typeface="Palatino Linotype" panose="02040502050505030304" pitchFamily="18" charset="0"/>
              </a:rPr>
              <a:t>Cuadro 1:</a:t>
            </a:r>
            <a:r>
              <a:rPr lang="es-MX" sz="1800" dirty="0">
                <a:latin typeface="Palatino Linotype" panose="02040502050505030304" pitchFamily="18" charset="0"/>
              </a:rPr>
              <a:t> Total de PQRSFD, según su tipo documental y su canal de recepción.</a:t>
            </a:r>
          </a:p>
          <a:p>
            <a:pPr>
              <a:lnSpc>
                <a:spcPct val="150000"/>
              </a:lnSpc>
            </a:pPr>
            <a:r>
              <a:rPr lang="es-MX" sz="1800" b="1" dirty="0">
                <a:latin typeface="Palatino Linotype" panose="02040502050505030304" pitchFamily="18" charset="0"/>
              </a:rPr>
              <a:t>Cuadro 2:</a:t>
            </a:r>
            <a:r>
              <a:rPr lang="es-MX" sz="1800" dirty="0">
                <a:latin typeface="Palatino Linotype" panose="02040502050505030304" pitchFamily="18" charset="0"/>
              </a:rPr>
              <a:t> Departamento responsable de las PQRSFD por canal de atención.</a:t>
            </a:r>
          </a:p>
          <a:p>
            <a:pPr>
              <a:lnSpc>
                <a:spcPct val="150000"/>
              </a:lnSpc>
            </a:pPr>
            <a:r>
              <a:rPr lang="es-MX" sz="1800" b="1" dirty="0">
                <a:latin typeface="Palatino Linotype" panose="02040502050505030304" pitchFamily="18" charset="0"/>
              </a:rPr>
              <a:t>Cuadro 3: </a:t>
            </a:r>
            <a:r>
              <a:rPr lang="es-MX" sz="1800" dirty="0">
                <a:latin typeface="Palatino Linotype" panose="02040502050505030304" pitchFamily="18" charset="0"/>
              </a:rPr>
              <a:t>Tiempo promedio de respuesta.</a:t>
            </a:r>
          </a:p>
          <a:p>
            <a:pPr>
              <a:lnSpc>
                <a:spcPct val="150000"/>
              </a:lnSpc>
            </a:pPr>
            <a:endParaRPr lang="es-MX" sz="1800" dirty="0">
              <a:latin typeface="Palatino Linotype" panose="02040502050505030304" pitchFamily="18" charset="0"/>
            </a:endParaRPr>
          </a:p>
          <a:p>
            <a:pPr>
              <a:lnSpc>
                <a:spcPct val="150000"/>
              </a:lnSpc>
            </a:pPr>
            <a:endParaRPr lang="es-MX" sz="1800" dirty="0">
              <a:latin typeface="Palatino Linotype" panose="02040502050505030304" pitchFamily="18" charset="0"/>
            </a:endParaRPr>
          </a:p>
          <a:p>
            <a:pPr>
              <a:lnSpc>
                <a:spcPct val="150000"/>
              </a:lnSpc>
            </a:pPr>
            <a:endParaRPr lang="es-MX" sz="1800" dirty="0">
              <a:latin typeface="Palatino Linotype" panose="02040502050505030304" pitchFamily="18" charset="0"/>
            </a:endParaRPr>
          </a:p>
        </p:txBody>
      </p:sp>
    </p:spTree>
    <p:extLst>
      <p:ext uri="{BB962C8B-B14F-4D97-AF65-F5344CB8AC3E}">
        <p14:creationId xmlns:p14="http://schemas.microsoft.com/office/powerpoint/2010/main" val="859940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22442" y="365126"/>
            <a:ext cx="7215554" cy="600790"/>
          </a:xfrm>
        </p:spPr>
        <p:txBody>
          <a:bodyPr>
            <a:normAutofit/>
          </a:bodyPr>
          <a:lstStyle/>
          <a:p>
            <a:pPr algn="ctr"/>
            <a:r>
              <a:rPr lang="es-MX" sz="2800" dirty="0">
                <a:latin typeface="Palatino Linotype" panose="02040502050505030304" pitchFamily="18" charset="0"/>
              </a:rPr>
              <a:t>1. INTRODUCCIÓN </a:t>
            </a:r>
          </a:p>
        </p:txBody>
      </p:sp>
      <p:sp>
        <p:nvSpPr>
          <p:cNvPr id="3" name="Marcador de contenido 2"/>
          <p:cNvSpPr>
            <a:spLocks noGrp="1"/>
          </p:cNvSpPr>
          <p:nvPr>
            <p:ph idx="1"/>
          </p:nvPr>
        </p:nvSpPr>
        <p:spPr>
          <a:xfrm>
            <a:off x="1313143" y="1111139"/>
            <a:ext cx="9523179" cy="4989410"/>
          </a:xfrm>
        </p:spPr>
        <p:txBody>
          <a:bodyPr vert="horz" lIns="91440" tIns="45720" rIns="91440" bIns="45720" rtlCol="0" anchor="t">
            <a:normAutofit/>
          </a:bodyPr>
          <a:lstStyle/>
          <a:p>
            <a:pPr algn="just">
              <a:lnSpc>
                <a:spcPct val="150000"/>
              </a:lnSpc>
            </a:pPr>
            <a:r>
              <a:rPr lang="es-CO" sz="1800" dirty="0">
                <a:solidFill>
                  <a:schemeClr val="tx1"/>
                </a:solidFill>
                <a:latin typeface="Palatino Linotype"/>
              </a:rPr>
              <a:t>A través de esta presentación se realiza el informe de Peticiones, Quejas, Reclamos, Sugerencias, Felicitaciones y Denuncias (PQRSFD) recibidas y atendidas por las diferentes dependencias de la Jurisdicción Especial para la Paz y la percepción de los servicios evaluados por los titulares de derechos, terceros intervinientes y ciudadanía en general, durante el periodo comprendido entre el 1° de julio y el 30 de septiembre del 2020. </a:t>
            </a:r>
            <a:endParaRPr lang="en-US" sz="1800" dirty="0">
              <a:solidFill>
                <a:schemeClr val="tx1"/>
              </a:solidFill>
              <a:ea typeface="+mn-lt"/>
              <a:cs typeface="+mn-lt"/>
            </a:endParaRPr>
          </a:p>
          <a:p>
            <a:pPr algn="just">
              <a:lnSpc>
                <a:spcPct val="150000"/>
              </a:lnSpc>
            </a:pPr>
            <a:r>
              <a:rPr lang="es-CO" sz="1800" dirty="0">
                <a:solidFill>
                  <a:schemeClr val="tx1"/>
                </a:solidFill>
                <a:latin typeface="Palatino Linotype"/>
              </a:rPr>
              <a:t>El propósito del informe es determinar la oportunidad de las respuestas y el nivel de percepción de los servicios ofrecidos por la JEP, y en el evento de ser necesario, formular recomendaciones a la alta dirección y a los responsables de los procesos, para el mejoramiento continuo de la prestación del servicio a los usuarios por parte de la Entidad.</a:t>
            </a:r>
            <a:endParaRPr lang="en-US" sz="1800" dirty="0">
              <a:solidFill>
                <a:schemeClr val="tx1"/>
              </a:solidFill>
              <a:latin typeface="Palatino Linotype"/>
              <a:ea typeface="+mn-lt"/>
              <a:cs typeface="+mn-lt"/>
            </a:endParaRPr>
          </a:p>
          <a:p>
            <a:endParaRPr lang="es-MX" sz="1800" dirty="0">
              <a:ea typeface="+mn-lt"/>
              <a:cs typeface="+mn-lt"/>
            </a:endParaRPr>
          </a:p>
          <a:p>
            <a:pPr algn="just">
              <a:lnSpc>
                <a:spcPct val="150000"/>
              </a:lnSpc>
            </a:pPr>
            <a:endParaRPr lang="es-CO" sz="1800" dirty="0">
              <a:solidFill>
                <a:schemeClr val="tx1"/>
              </a:solidFill>
              <a:latin typeface="Palatino Linotype" panose="02040502050505030304" pitchFamily="18" charset="0"/>
            </a:endParaRPr>
          </a:p>
          <a:p>
            <a:endParaRPr lang="es-MX" dirty="0"/>
          </a:p>
        </p:txBody>
      </p:sp>
    </p:spTree>
    <p:extLst>
      <p:ext uri="{BB962C8B-B14F-4D97-AF65-F5344CB8AC3E}">
        <p14:creationId xmlns:p14="http://schemas.microsoft.com/office/powerpoint/2010/main" val="74311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51928"/>
            <a:ext cx="10855817" cy="1515190"/>
          </a:xfrm>
        </p:spPr>
        <p:txBody>
          <a:bodyPr>
            <a:normAutofit/>
          </a:bodyPr>
          <a:lstStyle/>
          <a:p>
            <a:pPr algn="ctr"/>
            <a:r>
              <a:rPr lang="es-CO" sz="2800" dirty="0">
                <a:latin typeface="Palatino Linotype" panose="02040502050505030304" pitchFamily="18" charset="0"/>
              </a:rPr>
              <a:t>2. TOTAL DE PETICIONES, QUEJAS, RECLAMOS, SUGERENCIAS, FELICITACIONES Y DENUNCIAS  RECIBIDAS EN EL TERCER TRIMESTRE DEL 2020</a:t>
            </a:r>
            <a:endParaRPr lang="es-MX" sz="2800" dirty="0">
              <a:latin typeface="Palatino Linotype" panose="02040502050505030304" pitchFamily="18" charset="0"/>
            </a:endParaRPr>
          </a:p>
        </p:txBody>
      </p:sp>
      <p:sp>
        <p:nvSpPr>
          <p:cNvPr id="3" name="Marcador de contenido 2"/>
          <p:cNvSpPr>
            <a:spLocks noGrp="1"/>
          </p:cNvSpPr>
          <p:nvPr>
            <p:ph idx="1"/>
          </p:nvPr>
        </p:nvSpPr>
        <p:spPr>
          <a:xfrm>
            <a:off x="578595" y="1616208"/>
            <a:ext cx="4752096" cy="4883518"/>
          </a:xfrm>
        </p:spPr>
        <p:txBody>
          <a:bodyPr vert="horz" lIns="91440" tIns="45720" rIns="91440" bIns="45720" rtlCol="0" anchor="t">
            <a:noAutofit/>
          </a:bodyPr>
          <a:lstStyle/>
          <a:p>
            <a:pPr algn="just">
              <a:lnSpc>
                <a:spcPct val="160000"/>
              </a:lnSpc>
            </a:pPr>
            <a:r>
              <a:rPr lang="es-MX" sz="1800" dirty="0">
                <a:solidFill>
                  <a:schemeClr val="tx1"/>
                </a:solidFill>
                <a:latin typeface="Palatino Linotype" panose="02040502050505030304" pitchFamily="18" charset="0"/>
              </a:rPr>
              <a:t>Durante el tercer trimestre del 2020, la JEP recibió un total de 3.339 Peticiones, Quejas, Reclamos, Sugerencias, Felicitaciones y Denuncias mediante los canales de atención: presencial, telefónico y escrito.</a:t>
            </a:r>
          </a:p>
          <a:p>
            <a:pPr algn="just">
              <a:lnSpc>
                <a:spcPct val="160000"/>
              </a:lnSpc>
            </a:pPr>
            <a:r>
              <a:rPr lang="es-MX" sz="1800" dirty="0">
                <a:solidFill>
                  <a:schemeClr val="tx1"/>
                </a:solidFill>
                <a:latin typeface="Palatino Linotype"/>
              </a:rPr>
              <a:t>En cuanto al canal presencial, se aclara que durante el trimestre informado, y debido al aislamiento preventivo obligatorio decretado por el Gobierno Nacional, solo se brindó atención a partir del 21 de septiembre del 2020.</a:t>
            </a:r>
          </a:p>
        </p:txBody>
      </p:sp>
      <p:sp>
        <p:nvSpPr>
          <p:cNvPr id="7" name="CuadroTexto 6"/>
          <p:cNvSpPr txBox="1"/>
          <p:nvPr/>
        </p:nvSpPr>
        <p:spPr>
          <a:xfrm>
            <a:off x="5040759" y="5368221"/>
            <a:ext cx="6363325" cy="738664"/>
          </a:xfrm>
          <a:prstGeom prst="rect">
            <a:avLst/>
          </a:prstGeom>
          <a:noFill/>
        </p:spPr>
        <p:txBody>
          <a:bodyPr wrap="square" lIns="91440" tIns="45720" rIns="91440" bIns="45720" rtlCol="0" anchor="t">
            <a:spAutoFit/>
          </a:bodyPr>
          <a:lstStyle/>
          <a:p>
            <a:pPr algn="r"/>
            <a:r>
              <a:rPr lang="es-CO" sz="1050" b="1" dirty="0">
                <a:latin typeface="Palatino Linotype"/>
              </a:rPr>
              <a:t>Fuente:  </a:t>
            </a:r>
            <a:r>
              <a:rPr lang="es-CO" sz="1050" dirty="0">
                <a:latin typeface="Palatino Linotype"/>
              </a:rPr>
              <a:t>Base de datos</a:t>
            </a:r>
            <a:r>
              <a:rPr lang="es-CO" sz="1050" b="1" dirty="0">
                <a:latin typeface="Palatino Linotype"/>
              </a:rPr>
              <a:t> </a:t>
            </a:r>
            <a:r>
              <a:rPr lang="es-CO" sz="1050" dirty="0">
                <a:latin typeface="Palatino Linotype"/>
              </a:rPr>
              <a:t>Contac center (canal telefónico), CONTI (canal escrito), </a:t>
            </a:r>
            <a:endParaRPr lang="es-CO" sz="1050" dirty="0">
              <a:latin typeface="Palatino Linotype" panose="02040502050505030304" pitchFamily="18" charset="0"/>
            </a:endParaRPr>
          </a:p>
          <a:p>
            <a:pPr algn="r"/>
            <a:r>
              <a:rPr lang="es-CO" sz="1050" dirty="0">
                <a:latin typeface="Palatino Linotype"/>
              </a:rPr>
              <a:t>Elaboración propia Departamento de Atención al Ciudadano (DAC) (canal presencial)-Secretaría Ejecutiva JEP. </a:t>
            </a:r>
            <a:endParaRPr lang="es-CO" sz="1050" dirty="0">
              <a:latin typeface="Palatino Linotype" panose="02040502050505030304" pitchFamily="18" charset="0"/>
            </a:endParaRPr>
          </a:p>
          <a:p>
            <a:pPr algn="r"/>
            <a:r>
              <a:rPr lang="es-CO" sz="1050" b="1" dirty="0">
                <a:latin typeface="Palatino Linotype" panose="02040502050505030304" pitchFamily="18" charset="0"/>
              </a:rPr>
              <a:t>Fecha de corte:</a:t>
            </a:r>
            <a:r>
              <a:rPr lang="es-CO" sz="1050" dirty="0">
                <a:latin typeface="Palatino Linotype" panose="02040502050505030304" pitchFamily="18" charset="0"/>
              </a:rPr>
              <a:t> 30 de septiembre 2020.</a:t>
            </a:r>
            <a:endParaRPr lang="es-MX" sz="1050" dirty="0">
              <a:latin typeface="Palatino Linotype" panose="02040502050505030304" pitchFamily="18" charset="0"/>
            </a:endParaRPr>
          </a:p>
        </p:txBody>
      </p:sp>
      <p:sp>
        <p:nvSpPr>
          <p:cNvPr id="4" name="CuadroTexto 3">
            <a:extLst>
              <a:ext uri="{FF2B5EF4-FFF2-40B4-BE49-F238E27FC236}">
                <a16:creationId xmlns:a16="http://schemas.microsoft.com/office/drawing/2014/main" id="{21B3FD2A-133F-4971-A48C-C6F548F89388}"/>
              </a:ext>
            </a:extLst>
          </p:cNvPr>
          <p:cNvSpPr txBox="1"/>
          <p:nvPr/>
        </p:nvSpPr>
        <p:spPr>
          <a:xfrm>
            <a:off x="5969077" y="1454385"/>
            <a:ext cx="5724939" cy="584775"/>
          </a:xfrm>
          <a:prstGeom prst="rect">
            <a:avLst/>
          </a:prstGeom>
          <a:noFill/>
        </p:spPr>
        <p:txBody>
          <a:bodyPr wrap="square" rtlCol="0">
            <a:spAutoFit/>
          </a:bodyPr>
          <a:lstStyle/>
          <a:p>
            <a:pPr algn="ctr"/>
            <a:r>
              <a:rPr lang="es-MX" sz="1600" b="1" dirty="0">
                <a:latin typeface="Palatino Linotype" panose="02040502050505030304" pitchFamily="18" charset="0"/>
              </a:rPr>
              <a:t>Gráfica 1</a:t>
            </a:r>
          </a:p>
          <a:p>
            <a:pPr algn="ctr"/>
            <a:r>
              <a:rPr lang="es-MX" sz="1600" b="1" dirty="0">
                <a:latin typeface="Palatino Linotype" panose="02040502050505030304" pitchFamily="18" charset="0"/>
              </a:rPr>
              <a:t>Total de PQRSFD recibidas en el trimestre</a:t>
            </a:r>
            <a:endParaRPr lang="es-CO" sz="1600" b="1" dirty="0"/>
          </a:p>
        </p:txBody>
      </p:sp>
      <p:graphicFrame>
        <p:nvGraphicFramePr>
          <p:cNvPr id="9" name="Gráfico 8">
            <a:extLst>
              <a:ext uri="{FF2B5EF4-FFF2-40B4-BE49-F238E27FC236}">
                <a16:creationId xmlns:a16="http://schemas.microsoft.com/office/drawing/2014/main" id="{26166EF3-7C9D-4787-934F-2F5E74C6B577}"/>
              </a:ext>
            </a:extLst>
          </p:cNvPr>
          <p:cNvGraphicFramePr>
            <a:graphicFrameLocks/>
          </p:cNvGraphicFramePr>
          <p:nvPr>
            <p:extLst>
              <p:ext uri="{D42A27DB-BD31-4B8C-83A1-F6EECF244321}">
                <p14:modId xmlns:p14="http://schemas.microsoft.com/office/powerpoint/2010/main" val="2011983296"/>
              </p:ext>
            </p:extLst>
          </p:nvPr>
        </p:nvGraphicFramePr>
        <p:xfrm>
          <a:off x="5888466" y="2100716"/>
          <a:ext cx="5724939" cy="31305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4887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310" y="441848"/>
            <a:ext cx="12198439" cy="698882"/>
          </a:xfrm>
        </p:spPr>
        <p:txBody>
          <a:bodyPr>
            <a:normAutofit fontScale="90000"/>
          </a:bodyPr>
          <a:lstStyle/>
          <a:p>
            <a:pPr algn="ctr"/>
            <a:r>
              <a:rPr lang="es-MX" sz="3100" dirty="0">
                <a:latin typeface="Palatino Linotype" panose="02040502050505030304" pitchFamily="18" charset="0"/>
              </a:rPr>
              <a:t>3. PQRSFD RECIBIDAS POR CANAL DE ATENCIÓN</a:t>
            </a:r>
            <a:r>
              <a:rPr lang="es-MX" sz="4000" dirty="0">
                <a:latin typeface="Palatino Linotype" panose="02040502050505030304" pitchFamily="18" charset="0"/>
              </a:rPr>
              <a:t> </a:t>
            </a:r>
            <a:br>
              <a:rPr lang="es-MX" dirty="0"/>
            </a:br>
            <a:endParaRPr lang="es-MX" dirty="0"/>
          </a:p>
        </p:txBody>
      </p:sp>
      <p:sp>
        <p:nvSpPr>
          <p:cNvPr id="5" name="CuadroTexto 4"/>
          <p:cNvSpPr txBox="1"/>
          <p:nvPr/>
        </p:nvSpPr>
        <p:spPr>
          <a:xfrm>
            <a:off x="6812925" y="1471119"/>
            <a:ext cx="4615284" cy="4204934"/>
          </a:xfrm>
          <a:prstGeom prst="rect">
            <a:avLst/>
          </a:prstGeom>
          <a:noFill/>
        </p:spPr>
        <p:txBody>
          <a:bodyPr wrap="square" rtlCol="0">
            <a:spAutoFit/>
          </a:bodyPr>
          <a:lstStyle/>
          <a:p>
            <a:pPr algn="just">
              <a:lnSpc>
                <a:spcPct val="150000"/>
              </a:lnSpc>
            </a:pPr>
            <a:r>
              <a:rPr lang="es-CO" dirty="0">
                <a:latin typeface="Palatino Linotype" panose="02040502050505030304" pitchFamily="18" charset="0"/>
              </a:rPr>
              <a:t>Entre julio y septiembre del 2020, el mayor porcentaje de participación correspondió al uso del canal telefónico con un 57,47% correspondiente a 1.919 atenciones; un 41,78% correspondiente al canal escrito con 1.395 solicitudes recibidas y un 0,75% correspondiente al canal presencial con 25 solicitudes recibidas, el cual restableció la atención a partir del 21 de septiembre del 2020.</a:t>
            </a:r>
            <a:endParaRPr lang="es-MX" dirty="0">
              <a:latin typeface="Palatino Linotype" panose="02040502050505030304" pitchFamily="18" charset="0"/>
            </a:endParaRPr>
          </a:p>
        </p:txBody>
      </p:sp>
      <p:sp>
        <p:nvSpPr>
          <p:cNvPr id="3" name="AutoShape 1" descr="data:image/png;base64,iVBORw0KGgoAAAANSUhEUgAAAeAAAACwCAYAAADXLb3WAAAgAElEQVR4Xu2dB5RURdbH/517cmZmCANIHgVEiaY1YcCwnwnXnPUzR8xrWj2uixE/14TomjMqillRzAmJAgMIDHlgcu70nfuGN9vT0810eB3fv86Z0zPdVbdu/aqm/131Xt9rWL16tcdut4OFBEiABEiABEggNgQaGxs3GlasWOEZOnRobHpkLyRAAiRAAiRAAli5ciUowFwIJEACJEACJBBjAhTgGANndyRAAiRAAiQgBCjAXAckQAIkQAIkEAcCFOA4QGeXJEACJEACJEAB5hogARIgARIggTgQoADHATq7JAESIAESIAEKMNcACZAACZAACcSBAAU4DtDZJQn4EvB4ALfHA+9HqSN/dzx2/LK93gG3y4Oaxnb0LbKjMMeG6iYHttS1IzvNrNQpzLQojwZDR1t5MBgMOx93/m7oeJ6FBEggfgQowPFjz551SMDp8mBbTRu2VLdiW608til/1zY60NjiREubC00tTrQ7RYw9aHO6FUpt7R2P3mXa34bgsHG9MG9FLWbO39TtdbPJAJPBAKMBsFmMsJuNsMujteP3LLsJOelmFGZYkJdhQe9cG4qzLTCqyq3D+eGQSSCWBCjAsaTNvnRBoN3pRk2DA9X17dhR344/NzVheWUj1mxqwva6ds0Y9CTA4XRkMRkUIS4rsKMsz4aSHBuy00zItpuVR5vZGI5ZtiEBEvBDgALMZUECGhBYtaEJP6+owc/La1CxoREuN+B2e+By7zxD1qCPUHfAWnVpMnbsomVnPKhXGsYNyMak3bKRaTdp1QXtkIAuCVCAdTntHHQkBOTIeMGqOixeU4c1m5qxfmsz2hzdj4gj6SOYttHYAQfTr9SRU+qCDAuKs63ok2fDgAI7BvdKR+9ca7AmWI8EdE+AAqz7JUAAuyIgO9jaBgeq6trw28o6fLmgCmu3NCcEtHgKcCAAJTlW/GVoLkb1zUReuhxbd9wYxkICJNCdAAWYq4IE/BKQHa0RXy/cjkfeWo2mFldUj5PDmYREFGB1HGajAelWE/rm23DoiDyMHZDFm7vCmWS2SWkCFOCUnl4OLiQCTcuAmo+BHR8A7RuBPb+F25yHB19fhY9/2haSqVhUTmQB9h1/hs2E4SXpys54TFkm8jM6virFQgJ6JkAB1vPs633sHhfgrAbqfwTW393x6F1y9gFGz4PLY8YVMxZhZWVjQhFLJgH2BTdht2z8z56FKMyyIs3CO6sTamHRmZgRoADHDDU7SigCNZ8B6/4BtKwA2mV3G+Bu5dILgKFPKV8puvThhZp+jShSHskswDJ2ubtagoaU907HMaOL0CuLu+JI1wTbJxcBCnByzRe9jYRA+1ag+gNg85NA/U/BWxr6FFB6AZaubcAtTy9FU6sr+LZRrJnsAuyNRr7itHufDBwyPBcj+2QqgUNYSCDVCVCAU32GdT8+D+BqBNZPByrvBTzO8IiM+Q7InoTPf63Cfa+s7AwRGZ4xbVqlkgB7E5HvF5+7byn2KsuCRPNiIYFUJUABTtWZ1fW45DjZ0HFNt/JfQN1XgGNHZERMOcDY3+Cx7YZZc9fh1S82RGZPg9apKsAqGvmO8d79s3D0qEIlChcLCaQaAQpwqs0oxwM0LQE2PgJseRaQG620Kvb+wN6/w23KwW2z/sCPy2q0shyWnVQXYBWKhL88co98HDQiTwn+wUICqUKAApwqM8lxAO42YOX5wLbXAI8jOkSyxgF7/QSJ93z+vxZg847W6PQThFW9CLCKQuJUnzqhBJPL84KgwyokkPgEKMCJP0f0sCcCjipgw4PAlv8A7Zt7qh35632uAgY/pISgvP6JpUrChXgUvQmwyrgs34YpIwux7+BsJc0iCwkkKwEKcLLOHP0G3C3AjrlAxUWRX+MNlWf560DRSVi0pg63PL0MrX7SBYZqMtT6ehVgldOwknScNrEYAwrSlGQRLCSQbAQowMk2Y/S3g4Dsepf8FWj4SdvrvMHyNViBsQuA9HJ89NNWPPDaqmBbalZP7wIsIOVY+i/D8nDmpGKGutRsZdFQrAhQgGNFmv1oQ8DdDmx+Clh3J+DYro3NcK1YijtE2FqKf7+7BrO/jsHxt5evFOD/whhYaMepE4oxojQj3NlkOxKIOQEKcMyRs8PwCHiAtk3AshO6h4wMz6A2rdKGd4iw0Y5pTyzB7xV12tgNwgoFuDuk4/cqwlEjCxjII4j1wyrxJ0ABjv8c0INgCGx8GFh3d+yv9QbjW96hwMhP0NDiwuUzFmFjVUswrSKuQwHujlAuBffNs+HiA/ugrMAeMWMaIIFoEqAAR5MubUdOwNUA/HkrsHFG5LaiaWHAbUD/O7F6U5NyZ3R9U5S+BuU1Bgpw4AmVBA/n7FeKSYNyJCQLCwkkJAEKcEJOC51SCLiagd/3Bxp/Sw4goz4C8g7HD8uqcfus5XB7AiR40Gg0FOCeQR67ZyFO3LuIN2j1jIo14kCAAhwH6OwyCAKNC4BlfwNaVgZROUGqmNKBMT8BGbsroSqf+WBdVB2jAPeMV74mPLpvFi45qDfSrQxn2TMx1oglAQpwLGmzryAIeIDt7wDLzwZc9UHUT7AqliJg3FLAUoR7XlyBeQuid6c2BTj4uS/Lt+PSg/qgT54t+EasSQJRJkABjjJgmg+RwOZnOgJraBnDOUQXIq6ePgwY9wdcbuCyRxZi1YamiE36M0ABDg2rxJS+/dgBEDFmIYFEIEABToRZoA8dBDY9Aay+qiOmc7KXknOAYc9gR70D1/17CTZE4c5oCnDoiyQnzYwrD+2HocVpoTdmCxLQmAAFWGOgNBcOAQ+w5XlgxdnhNE7cNsNmAiXnYdXGRkWEm1o1zMwEgAIc3tTbLUbcctQASPAOFhKIJwEKcDzps+//7nxXXRG9DEbx4mwwA2O+AbIm4JvFO3Dnc8s19YQCHD5OEeGbp/THbkXcCYdPkS0jJUABjpQg20dGQMJKVlwOeOKTUSgy54NobcoAxvwMZIzA8x+vxwufVAbRKLgqFODgOAWqlWU34ZrJ/TCkOD0yQ2xNAmESoACHCY7NNCBQ/wOwYJIGhhLchCkbmLgBMGcpu2DZDWtRKMCRUxQRfmDqYH5FKXKUtBAGAQpwGNDYRAMCjm3AL3vGJn+vBu5GbCJrLDDmRzS1eZTrwXJdONJCAY6UYEd7SeBw05QyBuvQBiethECAAhwCLFbViIC7FVhyLFDzqUYGk8RMnyuAwQ9jQ1WrIsI76iM7dqcAazfvx44uxNRxvbQzSEskEAQBCnAQkFhFSwIeYO3fgXX3aGk0eWyNeBXodTIW/1mviLDbHX64SgqwttN+xSF9MX5gtrZGaY0EdkGAAszlEVsCEuVq2dTUu+M5WIoGC7DnfCB7At7/fgseeXN1sC271aMAh43Ob0O5HnzbMQNRmmPV1jCtkUAAAhRgLo3YEXDWAj+X6+e6byCycmf0uBWArQ8efXsN3vt2c1hzQAEOC9suG+3dP0sJ1GFkCiXt4dJiNwIUYC6K2BFYMw2ovD92/SVyT9ZiYOImuGFQMidJBqVQCwU4VGI91xfdveawMowpy+y5MmuQQIQEKMARAmTzIAk0LwN+HQe4m4NsoINqhccB5W+hvtmp5BCWXMKhFApwKLSCr1ucbcU9x+0GCdbBQgLRJEABjiZd2t5JwA0sPgaonksivgT63wYMuAMbq1px+YxFaGh2Bs2IAhw0qpArHjemCCfsXRRyOzYggVAIUIBDocW64RFo+BlYNBlw1oXXPqVbGYDyV4Giqfi9og7TnlgS9GgpwEGjCrmixWTA9JMGozDTEnJbNiCBYAlQgIMlxXphEfB4PHC73TDJXS1t64GWlUDzcqBl1c7H1UDrWgDusOynRCMlZvT3QNZYvP31Jjz+7p9BDYsCHBSmsCsdvns+zphUEnZ7NiSBnghQgHsixNcjItDU1IQFCxagvb0dZWVlKCgogM1mhclkhtlshslkAlzNQO0XQO2XQN3XHXdJy3OuptSNEe1L1WgDJm0CzPl44LVV+OinrT1ypwD3iCiiCmkWEx4/fSjMJt4SHRFINg5IgALMxRFVAu76bTBmFsBjMMLhcChCLI+yMxZxrqvrOJbu1asX8vLyYLGYAVcDIF9ZclQDrauBuu+AuvlA00LAHVn0qKgONlLj6eXA2IVodRhxy9PLsGjNro/sKcCRAu+5/Tn7luKQEXk9V2QNEgiDAAU4DGhsEhwBd0MVau8/EvC4YczvB3O/kTAVDoAxLRvG3N4wFQ2EIbMABosdra2tqK+vR0tLC9LT02Gz2eByuZQdstVqVf42SMak5qVA8x9A42KgpQJoWwe0rgMc24NzKtFrlZwFDJuFqlonrnlsMbZUtwb0mAIc/cksK7Ard0RzDxx91nrsgQKsx1mP0Zhbf3gFzXOn99yb2QrbyMNgGX4QzH12h8GeBYPJDBhNgMGoCPGOHTvQ1taGzMxMZGRkwGLpuDnGYNj51ti2Eaj5DKh+v+MoWzm+dgEeuas4/HCPPTsfhRpDHgN6X4I/NzXj4od+hytAuEoKcBTY+zEp0bGGFjNvcGxo66sXCrC+5jumo61/9kI4//wl5D5FfGWHbMgqgsGWAWNWIayD94Gp9wgYs3t1HmeL+MoOWQRajrTlmrI8Z5AbuhxVHdeS27cCTUuAxgVA4y9A88qQ/Yl5A4MJGPkhkDcZ8xZsx70vrYTb0/1DBAU4NjNzxB75OH0ib8aKDW199UIB1td8x2y07qYa1P5rsnL8rHUx5ZbCPGQfmEqGwpieD2N2IYzZJTBk5MJgtili3Lkz9u1cri03/NIhxg0LgPaNO4V6S8eNX4lSJGb0+D8A+yC8+sUGzJq7Dr4aTAGOzWT1y7fh3uMHxaYz9qIrAhRgXU137Abb+tMbaH7/3th0aDTBoBxXy48B1vKDYR19FMylw2FIz9m1D+oxtTw2LwG2yxH2Z0D997HxfVe9mHOASZvhMaThvldW4vNfq7rUpgDHZorkIsfjpw9Dpt0Umw7Zi24IUIB1M9WxHWjj6zegfUn88/0aTBYYCwfAlNcHhvRcGNNzYS4bDVPpMBgyCzuuNfsrkrNYvrfcKj9rgCa5+UuOshd3HG/HqmRPULInNbXJndFLsXRtQ2fPFOBYTQKUBA3jBmTFrkP2pAsCFGBdTHPsB1n36IlwVa2Jfcch9mjK7wfLsANg7lMOY05Jxw1gmQUw2jIAc4C0dG0bOr6vXP8d0PBbxx3YcrTtrNl501eITvRUvff/AkMew/Y6Jy59eCGq6zu+ikUB7gmcdq8fVp6PM/fhdWDtiNKSEKAAcx1EhUD1HZJ4wRUV29E0KteQ5cYvWGzKXdjWQRNhKT9453F2bveu5Rq3uwlwtwDOeqDhV6BuHlDzKdASfq7fbh0N+TfQ+2KsrGzEFTMWKXdGU4CjuRK62u6/8+tIseuRPemBAAVYD7Mc4zG6qv5E3aMnxLjXGHRnNMFUPASm4sHKndlGexZMffaAqaAMhsx8yHF3lyKBRCT0pvKjht6s6LgTO5ysUKO/AHIPUqJkPfj6Klx38hAcNq4X5q2oxcz5m2IAQL9dFGVZ8NDJQ/QLgCOPCgEKcFSw6tuoY/lXaHj5at1BkK9I2UYdAfPA8TDl9Qas6cpu2qDspn2uNcud2BLdS3bKkqpRDb0pO+ldfW950mbAWqLEix7UO4MCHMNV9uL55THsjV3pgQAFWA+zHOMxtsx/Fi2fPhrjXhOvO4MIsET6EhE2W2HuNwoW+T5znxEw2rOVO7aVIuE1ndUd15DbtwD1P3ZcX5ZHx7auA7P1B8avQLvLolwLLimwcwcco6mfdfZwWM3MERwj3LrohgKsi2mO7SBbvnwS8sOyawJyN7Z8Vcood2jbM2EqHAhjQT8Y03IB4843egmzKXdfNy0GmpYBbZVAxmhg0AMdX7sCKMAxWmhyBC1H0SwkoBUBCrBWJGmnkwAFOPLFYMzIh23CVFjKD4EpuxgwmTuuMSvC3DUy8fyKWjz5Fa8BR0591xbuOHYgBvdiSMpoc9aTfQqwnmY7RmOlAGsP2mCTHXJ/GDLkZi8zzH1HwrbfmTAYjHjv9+14/Refo2rtXdC9xVuO6o8RpRm650AA2hGgAGvHkpZ2EqAAR38pmMv2RPb5s9DmdOO855ZHv0P2oNwFzSNoLgQtCVCAtaRJWwoBCnD0F0LmCffAOvpI/LimDo9+sTH6HbIHJRxlFsNRciVoSIACrCFMmuog0PbrO2h69y7iiBIBY2YBcq6eA5jtuPq1CmxvdESpJ5r1JsCvIXE9aE2AAqw1UdqDs3IR6p8+mySiRMC+39lIP+wKbKhpw41vaRhtK0r+poLZ3HQz/u/UoakwFI4hgQhQgBNoMlLGFWc7qu+amDLDSbSB5F47V4lb/fCnlfhl3X+TMySan6nkT3G2FQ9MHZxKQ+JYEoAABTgBJiEVXah96Bi4a3htUuu5tQw/EFmnPoiGVicufnGl1uZpLwCBSYNycOlBfciHBDQlQAHWFCeNqQQaXroSjhXzCURjAlln/p8STeujJdV48YctGlunuUAEzt2vFAcPzyMgEtCUAAVYU5w0phLgndDarwVjQRlyL38Lbhhx0Qsr0OJwa98JLfolcP9Jg1CSYyMdEtCUAAVYU5w0phJwbVyKuifPIBANCaQfdiXs+52F5Vuacff7azW0TFO7IpCXYcajp/AGLK4S7QlQgLVnSos7CdQ+cBTcdZvJQwsCBiPybpqnxIy+c85aVGxt1sIqbQRBYJ/B2bjkwL5B1GQVEgiNAAU4NF6sHQKB5o8fQuu3L4TQglUDEbCOnoLME+5GTbMTl7/Mm69iuVLk5iu5CYuFBLQmQAHWmijtdRJwrl+I+pnnkIgGBLLPewbm/mPw1q9VmL2gSgOLNBEMgSy7GTNOGQKLqWsCjGDasg4J9ESAAtwTIb4eAQEPaqcfCXcDEwVEABGm4iHIufRVuNzAOc/+AbcnEmtsGwqBY/cswNSxxaE0YV0SCJoABThoVKwYDoHW715E80cPhtOUbXYSSD/6RtjHT8XCykZM/3g9ucSIgMloUIJvFGYyB3CMkOuuGwqw7qY8tgP2OFpRJ0E5GnfEtuMU6c1gSUPuDZ8C1nTcMnsN1u9oTZGRJf4w9u6fhasn90t8R+lh0hKgACft1CWP460/vILmudOTx+EE8tQ28RRkTJmGbQ0OXPNaRQJ5lvqu3HxUf5Qz/2/qT3QcR0gBjiN8vXSt7IL/7ySGpgx1wg0G5Fz6Bky9dsOTX23C/IraUC2wfpgExg7IwlWHcvcbJj42C5IABThIUKwWGYG2X2ej6d1/RGZEZ60tA8ci65yn0OZw47z/LNfZ6OM3XLnjefpJvPYbvxnQT88UYP3MdXxH6nKgftb5cFYujq8fSdR75tR/wrrHYfimohZPfLUpiTxPbldP3LsX/mdMYXIPgt4nBQEKcFJMU2o46dpSgfqZZ8PT3pIaA4riKIxZhci5+n14TFZc+WoFapocUeyNplUCpTlW3HPcbrCajYRCAlEnQAGOOmJ24E1AImNJhCyWXROwH3Ae0g+9FJXVrbjp7TXEFQMCBgNwzeQyjCnLjEFv7IIEAAowV0FMCXic7Wj4z8VwrlsQ036TqjODEblXz4ExtxQPflKJ39Y3JJX7yerslJEFOGVCMRjzKllnMPn8pgAn35wlvceurauUEJWetqakH0s0BmAZtj+yTnsETW0uJe0gS/QJDCtJx81T+kOCb7CQQKwIUIBjRZr9dCHQvuQTNL5+I6n4IZB12gxYhu2Hz5bV4LnvmE0q2osk027CwycPgd3C677RZk37XQlQgLki4kag5Zv/oOWTR+LWfyJ2bMzvi9wr3oYbJlzy0ko0trkS0c2U8Ulutrr+iDIML0lPmTFxIMlDgAKcPHOVkp42z/0XWn94DQAzDMgEpx16OdIOOAcVW1tw55w/U3LOE2VQctx81j4lOHh4XqK4RD90RoACrLMJT7jhuhxofPMWtC/9LOFci7VDBpMFOdd/BmNaFm57dw3WVDHuczTn4IyJJThs93zI3c8sJBAPAhTgeFBnn10IeFob0PjqNDjW/KRrMrYxxyDjuDuxo9GhfPeXJToERHBPHtcLR49isI3oEKbVYAlQgIMlxXrRJeB2oeGFy+FY/UN0+0lU6wYDss9/FuZ+o/Daz9swZ+H2RPU0qf0yGg2YOlbEtyCpx0HnU4MABTg15jElRuFxtChZk9p+fSclxhPKIMy9y5F90QtwuD248PkVcLh4TTwUfsHWPW1iCQ7fPR/8tlGwxFgvmgQowNGkS9uhE/C4lUhZrd+/DHj0I0IZx94K29jj8ev6Bjz0SWXo3NhilwTSLEacOLaXIr4sJJAoBCjAiTIT9KMLgZavZ6Hl838DHnfKkzFY7Mi9aR4MZiuufKUCOxj3WdM5t1mMuO3o/uhfkKapXRojgUgJUIAjJcj20SHg8aB9xVdoevt2yE1aqVzsE05G+lE3YEt9O657fVUqDzXmYxtUlIZLDuqD4mxrzPtmhyTQEwEKcE+E+HpcCbi2r1O+puTatCyufkStc4MR2Re/AnPJEDzzzWZ8ubwmal3pybDc6TxhYDYuOKA3bMxspKepT6qxUoCTarr06KwHcLvQ/P59aP3lrZQDYBmwF7LOnYl2pxvn/We5ni57R3Uu5Tu+k3mzVVQZ03jkBCjAkTOkhVgQ8HjQtuhDNH/wL3ha62PRY0z6yDjxHthGHYlvV9Xh8XkbY9JnKncytDgNp4wvwZBiXu9N5XlOlbFRgFNlJnUyDlfVWjS9fRucciSd5DdoGTNykXPdx4DRgsteXom6FqdOZlH7YcpdzoeW5+OksUUwMrSV9oBpMSoEKMBRwUqj0STgcbbBsXw+mmbfDvnucLKWtAMvQNrBF2Pt9lbc+s6aZB1G3P0uybHiusPKlButqL1xnw46EAIBCnAIsFg1sQi4a7dAvq7UtuBdwOVILOd68sZkQe6V78KYW4LpH63Hwg2NPbXg6z4EsuwmTBlZgMnl+UwlyNWRlAQowEk5bXTam4Br4x9ofOMmuGoqkyZ4h3XEQcg85QEl3eD/vrCCExoCAbmrec+yTJy/fynSLKYQWrIqCSQWAQpwYs0HvQmTgKetEY6V36D5wwfhbkz8OMpZZz4Gy+BJmLt4B17+cWuYo9Zfs1F9M3HqhGL0zrUxnKT+pj/lRkwBTrkp1feAPG1NaPt1tvLjqkrMfLqmgjLkXPE2XB6DsvttcaR+tK9IVqVc1x3cKw1H7lGA8QOzIzHFtiSQUAQowAk1HXRGSwKtP72Olk9mwNMuN2olTlzp9MOuhH2/s7ByazPumrNWyyGnlC25m7kg04IL9u+N8t7pKTU2DoYEhAAFmOsgpQm4m2rgWD4Prd8+D4mqFe9iMNuQe+2HMGTk4vZ3/8TqquS9iztaLEV4xw/MUm6u2q0oDRaTIVpd0S4JxJUABTiu+Nl5zAh43HCs+BqtP74G58al8LTG565j2+gpyDjhbtQ0O3H5yytjNvxk6Cg7zYTde2fimNEFKMu3J4PL9JEEIiJAAY4IHxsnHQGPWzmSbvnySbT+8IoS5jKWJfu8Z2HuPxpv/VqF2QuqYtl1wvaVbjXh+L2KcODwXCVuM/e7CTtVdExjAhRgjYHSXPIQcDdWw1HxLdqXfgbnnz/D42iNqvOmkqHIufgVyD1XF72wQon/rNeSk2bGvoNzMLpfJob0SoOVCRP0uhR0PW4KsK6nn4NXCbhb6tC+YA7aFn8Ed81GeJrrNIeTcfRNsI0/CQsrGzH94/Wa209kg7KrzUozozTHioOG52GfQdkMGZnIE0bfYkKAAhwTzOwkaQi4nXA318FZuRit85+Fc8NiTVw32DKQe8PnMJituPLVldjRqI+4zyajAXv3z8Kh5Xnom2dDptUEo5GHzJosKhpJegIU4KSfQg4gmgTkzmnn+t/h3LgEzg1L4dpaEdZ1Y/ukU5F+5HXYVNuG699cHU2X42pb7lgeUGDH8NJ0jCjNUI6X06yMVhXXSWHnCUuAApywU0PHEpGAp6Ue7Us+QdvCuXBXV0ICf/R47dhgRM5lr8NUtBtmzt+MeStqEnFoIfskG1m7xQi7xYR+eTZlpztpcDbDQ4ZMkg30SoACrNeZ57gjJOCBiLG7YQdcVavhXLcQzsqFcG7+A3B3vbnKsts4ZJ39JFodblz4/HK4EycmSMgMzEaDsrsd2ScDw0rSkZNmgXx9SO5eZiEBEgiNAAU4NF6sTQK7JOBxtsO1dRVc21bBtXU13DUbYN3rWFiH/QVfr6zDU19vTHiCct02L92M/AyL8liYZUHvXCtKc+wYWGhnYIyEn0E6mCwEKMDJMlP0M+kJuNwebKxtQ2V1GyprWpXH9Tva0NzugtvjgccDZXfs2Rk2U/7WssiRscFgUL5nK/GVld8NQHGWFZJTV67Xyq52QKGddyhrCZ62SCAAAQowlwYJxJlAm9ONlna3IsTN7e6O5AweDxwujyLI8rzT5UFTuxsud8frDqcHLU55dEN2rBk7b3RKsxo7d6jZdrMyMovZiEybaef1WoNyjdamXLs1KkfHvCk5zguA3euWAAVYt1PPgZMACZAACcSTAAU4nvTZNwmQAAmQgG4JUIB1O/UcOAmQAAmQQDwJUIDjSZ99kwAJkAAJ6JYABVi3U8+BkwAJkAAJxJMABTie9Nk3CZAACZCAbglQgHU79Rw4CZAACZBAPAlQgONJn32TAAmQAAnolgAFWLdTz4GTAAmQAAnEkwAFOJ702TcJkAAJkIBuCVCAdTv1HDgJkAAJkEA8CVCA40mffZMACZAACeiWAAVYt1Pf88C///57vPHGG3jwwQd7rswaJEACJEACIRGgAIeEK/6VFy5ciKqqKsjj9u3bccghhyhOHXrooQGdu/TSS3HVVVdhyJAhAevMnj0ba9aswejRozFu3Gm0UtEAAA3kSURBVDjk5ORg/vz5GDVqlPJ7T+Wzzz7rbNdTXb6eGAROPfVUnHvuuYoz33zzDQ4//HBMmjQprs5t3rwZq1atwv777x/Qj4qKCjz88MN47LHH4uorOyeBSAlQgCMlqHH7iq3NXSwOKU7328O7776L1atX45prrul8/euvv8YXX3yh/O1wOHDllVeiV69e8BZgf3V++eUXvPPOO7Db7Rg5ciSGDRum/J2dnY3q6mqceOKJOOCAAxS7YmvMmDHYsGEDtm3bhrPPPhvjx4/v0oe0lX6kvZQ77rhD+TuQTY0R0hwAZ+XCLhzM/UZ34yIC/PLLLyvPv/TSS9ixYweOPPJIPPXUU0hPT1fyBd9444146623IKInReb0/PPPh9PpxD333IOsrKzOOW5tbfVbd+vWrYrNwsJCtLS0oKamBrfffrvSxxNPPIHa2lrFRp8+fXDggQd2imtlZSWeeeYZ5TVpV15ejrPOOkvxhQLMZZ4KBCjACTaLp89c1sWjF88vD0qA165di1tvvRVFRUVK/aamJvTt2xe33XZbpzhaLJaAdeSYedCgQcoOePr06XjggQcUQRY7F110EV588cVOAb7ggguw55574ssvv8S8efNw5513dunDu700Et92ZTPBpiAl3Km+ba8u48i/6ze/AlxcXNwpfjLPW7ZsUS45PPTQQ8r8f/jhh3j11VeRn5+v1BOxlNMWmf/7778fRx99NE444QTltUB15QOa2JT6GRkZePrpp2Gz2ZS1+vvvv+Omm27q9M1XXMWP9evXKx8oPR6PsuulAKfEEuUgAFCAE2wZhCvAsnuZNm2astssKyvrMip1ByxvooHqqAK83377damzfPlyPProo53Hfd67aTm2/Pjjj/GPf/yjU4D99eHrm6/NBJuClHAnWAFWd8DqoH3F7ZNPPoH8iHj6KyKgIqg33HADZF791fW1+dxzzymmevfu3a2+d1055VmyZAluueUWfPfdd8ounQKcEsuTg9hJgAKcYEvhmtdXdfHowamD/Xoo11xlZ6Bew5NKcpQsb1JqETGV3Ykc951zzjkYMGBAwDqzZs1ShFt2N752ZBeiFl9bcp346quv7tKH+PbBBx90tpH2u7KZYFOQEu7UPnxsl3HkXvVet3HJvHnPrVSQ04pnn31WOdVQixxBy4cttZx22mlYt25d53OybsSWFH915ejZ26bUkSJrU9bd4sWLlb/FznHHHdelrqy3+vr6zssZ4pc/H1Ni0jgI3RGgAOtuyjlgEiABEiCBRCBAAU6EWaAPJEACJEACuiNAAdbdlHPAJEACJEACiUCAApwIs0AfSIAESIAEdEeAAqy7KeeASYAESIAEEoEABTgRZoE+kAAJkAAJ6I4ABVh3U84BkwAJkAAJJAIBCnAizAJ9IAESIAES0B0BCnCSTbkEMairq+sWgEMNiCEBESQGtATd0Lp4B+EIxrYaRlCtKwEcxo4dG0xTTeqE6m8o7CTYiASQUANQSHCIRx55BN5j9A44EWhAofqoCRhACcAhcb+9k3io/vbv3x9z5szpEoxDq37DDaKhBuQQP9QAM1r5pIWdcMelRd/eNiTgTbTmTmtfaY+hKJNuDUhYR4nvLKH/1JCTEgN6ypQp2GeffZQIVBMnTkRBQYHyu4SG3LRpE3Jzc5VYvXl5eUoc36OOOqpLXYmqJVloDj74YOV5CawvRcIFqhlygsmq5A3073//u5JhR94w1SL+S/xotUjwffFVire/kpFJBE4C9EvSCSlSV227++67Y/jw4QHHIPVVf+VTpr/x+OtPZbcrP1Xfxb46D++9956ScEJ4qQkyvF/3ticxloW/6qMkQGhra1P+lnH7hhKNxiL1DQeqrqu77rpL6e6HH35QfJTnJfOWJEMQhuK7CLVwEgEfOnRoZ11pJ6EppfTr16/LPKvzFWocZ1mXM2bMwOmnn66sWymScERilktWsKVLlyrPqUx9/ZVoW/6ek/Grbb3XuPfz3vPkPQf+2vqOy18dYaOuZfk/VP/XfHl68xb//fmkjkn8kuQW3uNX506dD98+gxljNNYcbXYnwB1wgq2KxsbGLh5lZmZ281CC40soQHnzl4QI3377rZJkwVt0JPWgCICkdfvb3/6mvKbGe/7rX//ara53XOeGhgY0N3dkZZLY0iIoqj3vtIaSqEH1V4Lri8h7FxFgeZNMS0tTnr7kkkuULDYSFlN2wrKLlDefxx9/vNMfb3/Ff0mHKEkCpJ3EBZ45c6YS1lKy5Ei7QLGpvVmUlJQEHI9vfzI+OT2Qx0B+qmOUsJ/CSZJTSLxieZSd2pNPPgnJpSz+Xn755UoigSuuuEJhKUXGrbbzniN5Xn7++c9/Rr4qWzo+tHSWtEHdbN59993KhxjJdiXxnCWzkawVbzGR3yX8o/BQTy+8mQeK8yxZsiSTloxddofPP/98wDjOkuBB/QAi610SNqjFX9YveU3EU+JTS4hLKRIjWj4kyNr29dd3DNL2hRde6Dy9kHCY8oFCMof5s3ndddd1+hOorSQ+UTM0+asja0riZKv+ek+GL09v/3sap3CWUwz54CQfiPbYY48ufniPZ1fcvMcY+eKjhWAJUICDJRWjer7B8SVlnG+RnYj8k55yyilK7GepIzsCb9HxJ5jBCPCFF16Ie++9V3nDlSJZkeSf0589eYOVnMRS5I1TdhLexXcH7G/3450Sz3eH7f23GsBf3nCkqO16EmCpJ4yCGY9qS+z7prvz9lMdo8QoFrvy8/777+Pmm29W0uvJBxHZdUimIJkXGbe8EV577bWdeGTHIjtd3zH76yespfeVoWuzv3i6mZH5k3SDMk/i33333afspHwF2JdFMAIsmbVEcM444wwldaV80AqUSEFOaNQPchI3Ws28JA7LicdXX32lfLDxLr7CrH6APPPMM7vNne+6k7ayy1Q/mIpdmTP50OSd4tP7Q6nad6C2cllI5eSvjtiWXat3+lDV5q54BjtO9f9j33337eKHb8rSQPYkoQpL7AlQgGPPfJc9BiPAYuCjjz7Cm2++qewQZXfl75/Z981dUgpKblZJDyc7P8nRKrtdEYlFixYpR1myY5Prg4cccoiS7/fTTz9VhMWfAPeEzt8RtOSQlTdZeYOWN0E5wjzmmGO6fXjw/TARSID9jUF9M5HxS/7Y2bNnBzUeb1678tN73LIjl6NyOSqUnMnyhic7YJPJpHyQUYu3PXlOjmgl77L0KcfOsoMSHpIeUI5bIy5BCLD0Ice7MveyCz7iiCOUbnsSYPnwJ+tBjpVl7chJjDzKDvLzzz9XxiU5o4W7XH6QI88//vgj7ExGcuIjPqmXQlasWKH8/tprr2Hy5MmKzz///LNyiULWlu8HBl8BljmSdaO2lfYyFjmV8H5etan2K/UCtZUPEGq//urIB5s33nijc61LXmX5P5TizVNyJHv772sr0Dj9CbC0lflV/7+kT7nc09MYI157NBA0AQpw0KhYkQRIgARIgAS0I0AB1o4lLZEACZAACZBA0AQowEGjYkUSIAESIAES0I4ABVg7lrREAiRAAiRAAkEToAAHjYoVSYAESIAESEA7AhRg7VjSEgmQAAmQAAkETYACHDQqViQBEiABEiAB7QhQgLVjSUskQAIkQAIkEDQBCnDQqFiRBEiABEiABLQjQAHWjmVMLM2dOxcSAtE7jJ5EMvrxxx+VWMSxLhLf+LzzzlMiO0nYyqlTp3b7vSefJA7xhAkTlKheahG7auzkQO29++6pD75OAiRAAolGgAKcaDPSgz8SHlKyIUls3NLSUqW2CJFkVpFQiBKTVsLVSZEECRJyUoqkK5RQgZWVlcrfEv5QguRLmD8J36eGp5R6amD8oqKizhjT/trn5OQodkU45XfvUI7q71u2bPFrz3uY/kJWesdEDqbvzZs3d2a3EdsSoD7QWJJsyukuCZBAihKgACfYxE6+9tsuHn36wL7dPJRMLhLTWZIkSAo8ib8r8WTdbjcuu+wyJeuRFEm3p+YOFkGUGL0SN1oy00iWIkkO4JugQbLXuFwupb0Ejpd8t2ocaH/t/Ymud9xoyQLjz14oAhzId7VviSstMawlhrJ33N5AY0mwKac7JEACOiVAAU6wiQ9GgCXwuyQckMxAkunn+OOPx1577aUErJ8+fXqXo2jJUjRixIiAafu8BVh2kZIRR5LKS5Gj4WnTpnVLxOCdJWZXAiyCKAHz/dkLVYDVNIj++hZbvgH4dzWWBJtyukMCJKBTAhTgBJv4YARYXJ4zZ47yI7tS7zR3khdYMgyJ6EqR7Dq+ae+8RUzyk0oWGMlaI0fUkgnppJNOggiYpJATe76ZkEIRYMmI48+eN3ZJsC42JTG9FPld/FZTMQZKOej9/PXXX6/kQlXHLdmFAo0lwaac7pAACeiUAAU4wSa+pa3j+FctaTaTXw/luLm9vR1ms1n5UYsc98rRq1okLZ7FYlGuw8qj0WhUjoTlx2q1Ko9S32AwKNeMvY9t5Tm1TaD23s/7+13tS/zxtuc7KN9+xRe1BNO30+mE/KhF0r8FGkuCTTndIQES0CkBCrBOJ57DJgESIAESiC8BCnB8+bN3EiABEiABnRKgAOt04jlsEiABEiCB+BKgAMeXP3snARIgARLQKQEKsE4nnsMmARIgARKILwEKcHz5s3cSIAESIAGdEqAA63TiOWwSIAESIIH4EqAAx5c/eycBEiABEtApAVWAazIzM3N1yoDDJgESIAESIIGYE2hsbKz9fxF/1rDc7AN5AAAAAElFTkSuQmCC"/>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21" name="CuadroTexto 20"/>
          <p:cNvSpPr txBox="1"/>
          <p:nvPr/>
        </p:nvSpPr>
        <p:spPr>
          <a:xfrm>
            <a:off x="240198" y="5347972"/>
            <a:ext cx="5722183" cy="738664"/>
          </a:xfrm>
          <a:prstGeom prst="rect">
            <a:avLst/>
          </a:prstGeom>
          <a:noFill/>
        </p:spPr>
        <p:txBody>
          <a:bodyPr wrap="square" rtlCol="0">
            <a:spAutoFit/>
          </a:bodyPr>
          <a:lstStyle/>
          <a:p>
            <a:pPr algn="r"/>
            <a:r>
              <a:rPr lang="es-CO" sz="1050" b="1" dirty="0">
                <a:latin typeface="Palatino Linotype" panose="02040502050505030304" pitchFamily="18" charset="0"/>
              </a:rPr>
              <a:t>Fuente:</a:t>
            </a:r>
            <a:r>
              <a:rPr lang="es-CO" sz="1050" dirty="0">
                <a:latin typeface="Palatino Linotype" panose="02040502050505030304" pitchFamily="18" charset="0"/>
              </a:rPr>
              <a:t> Base de datos Contac Center (canal telefónico) CONTI (canal escrito) y  </a:t>
            </a:r>
          </a:p>
          <a:p>
            <a:pPr algn="r"/>
            <a:r>
              <a:rPr lang="es-CO" sz="1050" dirty="0">
                <a:latin typeface="Palatino Linotype" panose="02040502050505030304" pitchFamily="18" charset="0"/>
              </a:rPr>
              <a:t>Elaboración propia Departamento de Atención al Ciudadano (DAC) (canal presencial) -Secretaría Ejecutiva JEP. </a:t>
            </a:r>
          </a:p>
          <a:p>
            <a:pPr algn="r"/>
            <a:r>
              <a:rPr lang="es-CO" sz="1050" b="1" dirty="0">
                <a:latin typeface="Palatino Linotype" panose="02040502050505030304" pitchFamily="18" charset="0"/>
              </a:rPr>
              <a:t>Fecha de corte: </a:t>
            </a:r>
            <a:r>
              <a:rPr lang="es-CO" sz="1050" dirty="0">
                <a:latin typeface="Palatino Linotype" panose="02040502050505030304" pitchFamily="18" charset="0"/>
              </a:rPr>
              <a:t>30 de septiembre 2020.</a:t>
            </a:r>
            <a:endParaRPr lang="es-MX" sz="1050" dirty="0">
              <a:latin typeface="Palatino Linotype" panose="02040502050505030304" pitchFamily="18" charset="0"/>
            </a:endParaRPr>
          </a:p>
        </p:txBody>
      </p:sp>
      <p:sp>
        <p:nvSpPr>
          <p:cNvPr id="22" name="CuadroTexto 21">
            <a:extLst>
              <a:ext uri="{FF2B5EF4-FFF2-40B4-BE49-F238E27FC236}">
                <a16:creationId xmlns:a16="http://schemas.microsoft.com/office/drawing/2014/main" id="{21B3FD2A-133F-4971-A48C-C6F548F89388}"/>
              </a:ext>
            </a:extLst>
          </p:cNvPr>
          <p:cNvSpPr txBox="1"/>
          <p:nvPr/>
        </p:nvSpPr>
        <p:spPr>
          <a:xfrm>
            <a:off x="565597" y="1132565"/>
            <a:ext cx="5834130" cy="615553"/>
          </a:xfrm>
          <a:prstGeom prst="rect">
            <a:avLst/>
          </a:prstGeom>
          <a:noFill/>
        </p:spPr>
        <p:txBody>
          <a:bodyPr wrap="square" rtlCol="0">
            <a:spAutoFit/>
          </a:bodyPr>
          <a:lstStyle/>
          <a:p>
            <a:pPr algn="ctr"/>
            <a:r>
              <a:rPr lang="es-MX" sz="1600" b="1" dirty="0">
                <a:latin typeface="Palatino Linotype" panose="02040502050505030304" pitchFamily="18" charset="0"/>
              </a:rPr>
              <a:t>Gráfica 2</a:t>
            </a:r>
          </a:p>
          <a:p>
            <a:pPr algn="ctr"/>
            <a:r>
              <a:rPr lang="es-MX" sz="1600" b="1" dirty="0">
                <a:latin typeface="Palatino Linotype" panose="02040502050505030304" pitchFamily="18" charset="0"/>
              </a:rPr>
              <a:t>Total de PQRSFD recibidas por canal de </a:t>
            </a:r>
            <a:r>
              <a:rPr lang="es-MX" b="1" dirty="0">
                <a:latin typeface="Palatino Linotype" panose="02040502050505030304" pitchFamily="18" charset="0"/>
              </a:rPr>
              <a:t>atención</a:t>
            </a:r>
            <a:endParaRPr lang="es-CO" sz="1600" b="1" dirty="0"/>
          </a:p>
        </p:txBody>
      </p:sp>
      <p:graphicFrame>
        <p:nvGraphicFramePr>
          <p:cNvPr id="9" name="Gráfico 8">
            <a:extLst>
              <a:ext uri="{FF2B5EF4-FFF2-40B4-BE49-F238E27FC236}">
                <a16:creationId xmlns:a16="http://schemas.microsoft.com/office/drawing/2014/main" id="{F54D9B64-D7D7-4026-A254-3309D8F0CF62}"/>
              </a:ext>
            </a:extLst>
          </p:cNvPr>
          <p:cNvGraphicFramePr>
            <a:graphicFrameLocks/>
          </p:cNvGraphicFramePr>
          <p:nvPr>
            <p:extLst>
              <p:ext uri="{D42A27DB-BD31-4B8C-83A1-F6EECF244321}">
                <p14:modId xmlns:p14="http://schemas.microsoft.com/office/powerpoint/2010/main" val="1624697911"/>
              </p:ext>
            </p:extLst>
          </p:nvPr>
        </p:nvGraphicFramePr>
        <p:xfrm>
          <a:off x="73310" y="1809673"/>
          <a:ext cx="6922913" cy="3666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3124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3781" y="221506"/>
            <a:ext cx="11669485" cy="1325563"/>
          </a:xfrm>
        </p:spPr>
        <p:txBody>
          <a:bodyPr>
            <a:normAutofit/>
          </a:bodyPr>
          <a:lstStyle/>
          <a:p>
            <a:pPr algn="ctr"/>
            <a:r>
              <a:rPr lang="es-MX" sz="2800" dirty="0"/>
              <a:t>4</a:t>
            </a:r>
            <a:r>
              <a:rPr lang="es-MX" sz="2800" dirty="0">
                <a:latin typeface="Palatino Linotype" panose="02040502050505030304" pitchFamily="18" charset="0"/>
              </a:rPr>
              <a:t>.</a:t>
            </a:r>
            <a:r>
              <a:rPr lang="es-MX" sz="3600" dirty="0">
                <a:latin typeface="Palatino Linotype" panose="02040502050505030304" pitchFamily="18" charset="0"/>
              </a:rPr>
              <a:t> </a:t>
            </a:r>
            <a:r>
              <a:rPr lang="es-MX" sz="2800" dirty="0">
                <a:latin typeface="Palatino Linotype" panose="02040502050505030304" pitchFamily="18" charset="0"/>
              </a:rPr>
              <a:t>PQRSFD RECIBIDAS POR MODALIDAD DE PETICIÓN Y CANAL DE RECEPCIÓN.</a:t>
            </a:r>
            <a:endParaRPr lang="es-MX" sz="3600" dirty="0">
              <a:latin typeface="Palatino Linotype" panose="02040502050505030304" pitchFamily="18" charset="0"/>
            </a:endParaRPr>
          </a:p>
        </p:txBody>
      </p:sp>
      <p:sp>
        <p:nvSpPr>
          <p:cNvPr id="5" name="CuadroTexto 4"/>
          <p:cNvSpPr txBox="1"/>
          <p:nvPr/>
        </p:nvSpPr>
        <p:spPr>
          <a:xfrm>
            <a:off x="7762048" y="2092026"/>
            <a:ext cx="3206840" cy="2958439"/>
          </a:xfrm>
          <a:prstGeom prst="rect">
            <a:avLst/>
          </a:prstGeom>
          <a:noFill/>
        </p:spPr>
        <p:txBody>
          <a:bodyPr wrap="square" lIns="91440" tIns="45720" rIns="91440" bIns="45720" rtlCol="0" anchor="t">
            <a:spAutoFit/>
          </a:bodyPr>
          <a:lstStyle/>
          <a:p>
            <a:pPr algn="just">
              <a:lnSpc>
                <a:spcPct val="150000"/>
              </a:lnSpc>
            </a:pPr>
            <a:r>
              <a:rPr lang="es-MX" dirty="0">
                <a:latin typeface="Palatino Linotype"/>
              </a:rPr>
              <a:t>Para el tercer trimestre del 2020, el derecho de petición de interés general, particular, de información y de documentación, constituyó el 64,84</a:t>
            </a:r>
            <a:r>
              <a:rPr lang="es-MX" b="1" dirty="0">
                <a:latin typeface="Palatino Linotype"/>
              </a:rPr>
              <a:t>%</a:t>
            </a:r>
            <a:r>
              <a:rPr lang="es-MX" dirty="0">
                <a:latin typeface="Palatino Linotype"/>
              </a:rPr>
              <a:t> de la totalidad de PQRSDF recibidas por la JEP. </a:t>
            </a:r>
            <a:endParaRPr lang="es-MX" dirty="0">
              <a:latin typeface="Palatino Linotype" panose="02040502050505030304" pitchFamily="18" charset="0"/>
            </a:endParaRPr>
          </a:p>
        </p:txBody>
      </p:sp>
      <p:sp>
        <p:nvSpPr>
          <p:cNvPr id="12" name="CuadroTexto 11">
            <a:extLst>
              <a:ext uri="{FF2B5EF4-FFF2-40B4-BE49-F238E27FC236}">
                <a16:creationId xmlns:a16="http://schemas.microsoft.com/office/drawing/2014/main" id="{21B3FD2A-133F-4971-A48C-C6F548F89388}"/>
              </a:ext>
            </a:extLst>
          </p:cNvPr>
          <p:cNvSpPr txBox="1"/>
          <p:nvPr/>
        </p:nvSpPr>
        <p:spPr>
          <a:xfrm>
            <a:off x="696226" y="1404108"/>
            <a:ext cx="5834130" cy="584775"/>
          </a:xfrm>
          <a:prstGeom prst="rect">
            <a:avLst/>
          </a:prstGeom>
          <a:noFill/>
        </p:spPr>
        <p:txBody>
          <a:bodyPr wrap="square" rtlCol="0">
            <a:spAutoFit/>
          </a:bodyPr>
          <a:lstStyle/>
          <a:p>
            <a:pPr algn="ctr"/>
            <a:r>
              <a:rPr lang="es-MX" sz="1600" b="1" dirty="0">
                <a:latin typeface="Palatino Linotype" panose="02040502050505030304" pitchFamily="18" charset="0"/>
              </a:rPr>
              <a:t>Cuadro 1</a:t>
            </a:r>
          </a:p>
          <a:p>
            <a:pPr algn="ctr"/>
            <a:r>
              <a:rPr lang="es-MX" sz="1600" b="1" dirty="0">
                <a:latin typeface="Palatino Linotype" panose="02040502050505030304" pitchFamily="18" charset="0"/>
              </a:rPr>
              <a:t>Total de PQRSFD según su tipo documental</a:t>
            </a:r>
            <a:endParaRPr lang="es-CO" sz="1600" b="1" dirty="0"/>
          </a:p>
        </p:txBody>
      </p:sp>
      <p:sp>
        <p:nvSpPr>
          <p:cNvPr id="13" name="CuadroTexto 12"/>
          <p:cNvSpPr txBox="1"/>
          <p:nvPr/>
        </p:nvSpPr>
        <p:spPr>
          <a:xfrm>
            <a:off x="1674421" y="4916709"/>
            <a:ext cx="5675788" cy="738664"/>
          </a:xfrm>
          <a:prstGeom prst="rect">
            <a:avLst/>
          </a:prstGeom>
          <a:noFill/>
        </p:spPr>
        <p:txBody>
          <a:bodyPr wrap="square" rtlCol="0">
            <a:spAutoFit/>
          </a:bodyPr>
          <a:lstStyle/>
          <a:p>
            <a:pPr algn="r"/>
            <a:r>
              <a:rPr lang="es-CO" sz="1050" b="1" dirty="0">
                <a:latin typeface="Palatino Linotype"/>
              </a:rPr>
              <a:t>Fuente:  </a:t>
            </a:r>
            <a:r>
              <a:rPr lang="es-CO" sz="1050" dirty="0">
                <a:latin typeface="Palatino Linotype"/>
              </a:rPr>
              <a:t>Base de datos</a:t>
            </a:r>
            <a:r>
              <a:rPr lang="es-CO" sz="1050" b="1" dirty="0">
                <a:latin typeface="Palatino Linotype"/>
              </a:rPr>
              <a:t> </a:t>
            </a:r>
            <a:r>
              <a:rPr lang="es-CO" sz="1050" dirty="0">
                <a:latin typeface="Palatino Linotype"/>
              </a:rPr>
              <a:t>Contac center (canal telefónico), CONTI (canal escrito), </a:t>
            </a:r>
            <a:endParaRPr lang="es-CO" sz="1050" dirty="0">
              <a:latin typeface="Palatino Linotype" panose="02040502050505030304" pitchFamily="18" charset="0"/>
            </a:endParaRPr>
          </a:p>
          <a:p>
            <a:pPr algn="r"/>
            <a:r>
              <a:rPr lang="es-CO" sz="1050" dirty="0">
                <a:latin typeface="Palatino Linotype"/>
              </a:rPr>
              <a:t>Elaboración propia Departamento de Atención al Ciudadano (DAC) (canal presencial)-Secretaría Ejecutiva JEP. </a:t>
            </a:r>
            <a:endParaRPr lang="es-CO" sz="1050" dirty="0">
              <a:latin typeface="Palatino Linotype" panose="02040502050505030304" pitchFamily="18" charset="0"/>
            </a:endParaRPr>
          </a:p>
          <a:p>
            <a:pPr algn="r"/>
            <a:r>
              <a:rPr lang="es-CO" sz="1050" b="1" dirty="0">
                <a:latin typeface="Palatino Linotype" panose="02040502050505030304" pitchFamily="18" charset="0"/>
              </a:rPr>
              <a:t>Fecha de corte:</a:t>
            </a:r>
            <a:r>
              <a:rPr lang="es-CO" sz="1050" dirty="0">
                <a:latin typeface="Palatino Linotype" panose="02040502050505030304" pitchFamily="18" charset="0"/>
              </a:rPr>
              <a:t> 30 de septiembre 2020.</a:t>
            </a:r>
            <a:endParaRPr lang="es-MX" sz="1050" dirty="0">
              <a:latin typeface="Palatino Linotype" panose="02040502050505030304" pitchFamily="18" charset="0"/>
            </a:endParaRPr>
          </a:p>
        </p:txBody>
      </p:sp>
      <p:graphicFrame>
        <p:nvGraphicFramePr>
          <p:cNvPr id="3" name="Tabla 2">
            <a:extLst>
              <a:ext uri="{FF2B5EF4-FFF2-40B4-BE49-F238E27FC236}">
                <a16:creationId xmlns:a16="http://schemas.microsoft.com/office/drawing/2014/main" id="{77CAFAB8-8AB0-426A-955F-ACBD65506C68}"/>
              </a:ext>
            </a:extLst>
          </p:cNvPr>
          <p:cNvGraphicFramePr>
            <a:graphicFrameLocks noGrp="1"/>
          </p:cNvGraphicFramePr>
          <p:nvPr>
            <p:extLst>
              <p:ext uri="{D42A27DB-BD31-4B8C-83A1-F6EECF244321}">
                <p14:modId xmlns:p14="http://schemas.microsoft.com/office/powerpoint/2010/main" val="3232940469"/>
              </p:ext>
            </p:extLst>
          </p:nvPr>
        </p:nvGraphicFramePr>
        <p:xfrm>
          <a:off x="565484" y="2178366"/>
          <a:ext cx="6784725" cy="2700329"/>
        </p:xfrm>
        <a:graphic>
          <a:graphicData uri="http://schemas.openxmlformats.org/drawingml/2006/table">
            <a:tbl>
              <a:tblPr>
                <a:tableStyleId>{5C22544A-7EE6-4342-B048-85BDC9FD1C3A}</a:tableStyleId>
              </a:tblPr>
              <a:tblGrid>
                <a:gridCol w="4271211">
                  <a:extLst>
                    <a:ext uri="{9D8B030D-6E8A-4147-A177-3AD203B41FA5}">
                      <a16:colId xmlns:a16="http://schemas.microsoft.com/office/drawing/2014/main" val="2620628199"/>
                    </a:ext>
                  </a:extLst>
                </a:gridCol>
                <a:gridCol w="745958">
                  <a:extLst>
                    <a:ext uri="{9D8B030D-6E8A-4147-A177-3AD203B41FA5}">
                      <a16:colId xmlns:a16="http://schemas.microsoft.com/office/drawing/2014/main" val="3175475074"/>
                    </a:ext>
                  </a:extLst>
                </a:gridCol>
                <a:gridCol w="842210">
                  <a:extLst>
                    <a:ext uri="{9D8B030D-6E8A-4147-A177-3AD203B41FA5}">
                      <a16:colId xmlns:a16="http://schemas.microsoft.com/office/drawing/2014/main" val="130925615"/>
                    </a:ext>
                  </a:extLst>
                </a:gridCol>
                <a:gridCol w="925346">
                  <a:extLst>
                    <a:ext uri="{9D8B030D-6E8A-4147-A177-3AD203B41FA5}">
                      <a16:colId xmlns:a16="http://schemas.microsoft.com/office/drawing/2014/main" val="2846393842"/>
                    </a:ext>
                  </a:extLst>
                </a:gridCol>
              </a:tblGrid>
              <a:tr h="482351">
                <a:tc>
                  <a:txBody>
                    <a:bodyPr/>
                    <a:lstStyle/>
                    <a:p>
                      <a:pPr algn="ctr" fontAlgn="b"/>
                      <a:r>
                        <a:rPr lang="es-CO" sz="1200" b="1" u="none" strike="noStrike" dirty="0">
                          <a:effectLst/>
                          <a:latin typeface="Palatino Linotype" panose="02040502050505030304" pitchFamily="18" charset="0"/>
                        </a:rPr>
                        <a:t>Modalidad de Petición</a:t>
                      </a:r>
                      <a:endParaRPr lang="es-CO" sz="1200" b="1"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b="1" u="none" strike="noStrike" dirty="0">
                          <a:effectLst/>
                          <a:latin typeface="Palatino Linotype" panose="02040502050505030304" pitchFamily="18" charset="0"/>
                        </a:rPr>
                        <a:t>Canal Escrito</a:t>
                      </a:r>
                      <a:endParaRPr lang="es-CO" sz="1200" b="1"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b="1" u="none" strike="noStrike" dirty="0">
                          <a:effectLst/>
                          <a:latin typeface="Palatino Linotype" panose="02040502050505030304" pitchFamily="18" charset="0"/>
                        </a:rPr>
                        <a:t>Canal Telefónico</a:t>
                      </a:r>
                      <a:endParaRPr lang="es-CO" sz="1200" b="1"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b="1" u="none" strike="noStrike" dirty="0">
                          <a:effectLst/>
                          <a:latin typeface="Palatino Linotype" panose="02040502050505030304" pitchFamily="18" charset="0"/>
                        </a:rPr>
                        <a:t>Canal Presencial</a:t>
                      </a:r>
                      <a:endParaRPr lang="es-CO" sz="1200" b="1"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532782197"/>
                  </a:ext>
                </a:extLst>
              </a:tr>
              <a:tr h="246442">
                <a:tc>
                  <a:txBody>
                    <a:bodyPr/>
                    <a:lstStyle/>
                    <a:p>
                      <a:pPr algn="l" fontAlgn="b"/>
                      <a:r>
                        <a:rPr lang="es-CO" sz="1200" u="none" strike="noStrike" dirty="0">
                          <a:effectLst/>
                          <a:latin typeface="Palatino Linotype" panose="02040502050505030304" pitchFamily="18" charset="0"/>
                        </a:rPr>
                        <a:t>Invitación</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56</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233152296"/>
                  </a:ext>
                </a:extLst>
              </a:tr>
              <a:tr h="246442">
                <a:tc>
                  <a:txBody>
                    <a:bodyPr/>
                    <a:lstStyle/>
                    <a:p>
                      <a:pPr algn="l" fontAlgn="b"/>
                      <a:r>
                        <a:rPr lang="es-CO" sz="1200" u="none" strike="noStrike" dirty="0">
                          <a:effectLst/>
                          <a:latin typeface="Palatino Linotype" panose="02040502050505030304" pitchFamily="18" charset="0"/>
                        </a:rPr>
                        <a:t>Petición</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221</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1.919</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25</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1537785490"/>
                  </a:ext>
                </a:extLst>
              </a:tr>
              <a:tr h="246442">
                <a:tc>
                  <a:txBody>
                    <a:bodyPr/>
                    <a:lstStyle/>
                    <a:p>
                      <a:pPr algn="l" fontAlgn="b"/>
                      <a:r>
                        <a:rPr lang="es-CO" sz="1200" u="none" strike="noStrike" dirty="0">
                          <a:effectLst/>
                          <a:latin typeface="Palatino Linotype" panose="02040502050505030304" pitchFamily="18" charset="0"/>
                        </a:rPr>
                        <a:t>Queja</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5</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2602526640"/>
                  </a:ext>
                </a:extLst>
              </a:tr>
              <a:tr h="246442">
                <a:tc>
                  <a:txBody>
                    <a:bodyPr/>
                    <a:lstStyle/>
                    <a:p>
                      <a:pPr algn="l" fontAlgn="b"/>
                      <a:r>
                        <a:rPr lang="es-CO" sz="1200" u="none" strike="noStrike" dirty="0">
                          <a:effectLst/>
                          <a:latin typeface="Palatino Linotype" panose="02040502050505030304" pitchFamily="18" charset="0"/>
                        </a:rPr>
                        <a:t>Solicitud</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495</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4132988925"/>
                  </a:ext>
                </a:extLst>
              </a:tr>
              <a:tr h="246442">
                <a:tc>
                  <a:txBody>
                    <a:bodyPr/>
                    <a:lstStyle/>
                    <a:p>
                      <a:pPr algn="l" fontAlgn="b"/>
                      <a:r>
                        <a:rPr lang="es-CO" sz="1200" u="none" strike="noStrike" dirty="0">
                          <a:effectLst/>
                          <a:latin typeface="Palatino Linotype" panose="02040502050505030304" pitchFamily="18" charset="0"/>
                        </a:rPr>
                        <a:t>Solicitud Incompleta</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374</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894900293"/>
                  </a:ext>
                </a:extLst>
              </a:tr>
              <a:tr h="246442">
                <a:tc>
                  <a:txBody>
                    <a:bodyPr/>
                    <a:lstStyle/>
                    <a:p>
                      <a:pPr algn="l" fontAlgn="b"/>
                      <a:r>
                        <a:rPr lang="es-CO" sz="1200" u="none" strike="noStrike">
                          <a:effectLst/>
                          <a:latin typeface="Palatino Linotype" panose="02040502050505030304" pitchFamily="18" charset="0"/>
                        </a:rPr>
                        <a:t>Traslado por competencia</a:t>
                      </a:r>
                      <a:endParaRPr lang="es-CO" sz="12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243</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2641387741"/>
                  </a:ext>
                </a:extLst>
              </a:tr>
              <a:tr h="246442">
                <a:tc>
                  <a:txBody>
                    <a:bodyPr/>
                    <a:lstStyle/>
                    <a:p>
                      <a:pPr algn="l" fontAlgn="b"/>
                      <a:r>
                        <a:rPr lang="es-CO" sz="1200" u="none" strike="noStrike">
                          <a:effectLst/>
                          <a:latin typeface="Palatino Linotype" panose="02040502050505030304" pitchFamily="18" charset="0"/>
                        </a:rPr>
                        <a:t>Concepto</a:t>
                      </a:r>
                      <a:endParaRPr lang="es-CO" sz="12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a:effectLst/>
                          <a:latin typeface="Palatino Linotype" panose="02040502050505030304" pitchFamily="18" charset="0"/>
                        </a:rPr>
                        <a:t>1</a:t>
                      </a:r>
                      <a:endParaRPr lang="es-CO" sz="12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 0</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0 </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1172689149"/>
                  </a:ext>
                </a:extLst>
              </a:tr>
              <a:tr h="246442">
                <a:tc>
                  <a:txBody>
                    <a:bodyPr/>
                    <a:lstStyle/>
                    <a:p>
                      <a:pPr algn="l" fontAlgn="b"/>
                      <a:r>
                        <a:rPr lang="es-MX" sz="1200" u="none" strike="noStrike">
                          <a:effectLst/>
                          <a:latin typeface="Palatino Linotype" panose="02040502050505030304" pitchFamily="18" charset="0"/>
                        </a:rPr>
                        <a:t>Solicitudes a las que se nego el acceso a la informacion</a:t>
                      </a:r>
                      <a:endParaRPr lang="es-MX" sz="12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a:effectLst/>
                          <a:latin typeface="Palatino Linotype" panose="02040502050505030304" pitchFamily="18" charset="0"/>
                        </a:rPr>
                        <a:t>0</a:t>
                      </a:r>
                      <a:endParaRPr lang="es-CO" sz="12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0</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3645609839"/>
                  </a:ext>
                </a:extLst>
              </a:tr>
              <a:tr h="246442">
                <a:tc>
                  <a:txBody>
                    <a:bodyPr/>
                    <a:lstStyle/>
                    <a:p>
                      <a:pPr algn="l" fontAlgn="b"/>
                      <a:r>
                        <a:rPr lang="es-CO" sz="1200" u="none" strike="noStrike">
                          <a:effectLst/>
                          <a:latin typeface="Palatino Linotype" panose="02040502050505030304" pitchFamily="18" charset="0"/>
                        </a:rPr>
                        <a:t>Total general</a:t>
                      </a:r>
                      <a:endParaRPr lang="es-CO" sz="12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1.395</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1.919</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b"/>
                      <a:r>
                        <a:rPr lang="es-CO" sz="1200" u="none" strike="noStrike" dirty="0">
                          <a:effectLst/>
                          <a:latin typeface="Palatino Linotype" panose="02040502050505030304" pitchFamily="18" charset="0"/>
                        </a:rPr>
                        <a:t>25</a:t>
                      </a:r>
                      <a:endParaRPr lang="es-CO" sz="1200" b="0" i="0" u="none" strike="noStrike" dirty="0">
                        <a:solidFill>
                          <a:srgbClr val="000000"/>
                        </a:solidFill>
                        <a:effectLst/>
                        <a:latin typeface="Palatino Linotype" panose="02040502050505030304" pitchFamily="18" charset="0"/>
                      </a:endParaRPr>
                    </a:p>
                  </a:txBody>
                  <a:tcPr marL="9525" marR="9525" marT="9525" marB="0" anchor="b"/>
                </a:tc>
                <a:extLst>
                  <a:ext uri="{0D108BD9-81ED-4DB2-BD59-A6C34878D82A}">
                    <a16:rowId xmlns:a16="http://schemas.microsoft.com/office/drawing/2014/main" val="2473284219"/>
                  </a:ext>
                </a:extLst>
              </a:tr>
            </a:tbl>
          </a:graphicData>
        </a:graphic>
      </p:graphicFrame>
    </p:spTree>
    <p:extLst>
      <p:ext uri="{BB962C8B-B14F-4D97-AF65-F5344CB8AC3E}">
        <p14:creationId xmlns:p14="http://schemas.microsoft.com/office/powerpoint/2010/main" val="419035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182215-8C61-4814-83DA-40AB10DEB43B}"/>
              </a:ext>
            </a:extLst>
          </p:cNvPr>
          <p:cNvSpPr>
            <a:spLocks noGrp="1"/>
          </p:cNvSpPr>
          <p:nvPr>
            <p:ph type="title"/>
          </p:nvPr>
        </p:nvSpPr>
        <p:spPr>
          <a:xfrm>
            <a:off x="1860698" y="152474"/>
            <a:ext cx="9371714" cy="1325563"/>
          </a:xfrm>
        </p:spPr>
        <p:txBody>
          <a:bodyPr>
            <a:normAutofit/>
          </a:bodyPr>
          <a:lstStyle/>
          <a:p>
            <a:r>
              <a:rPr lang="es-MX" sz="2800" dirty="0">
                <a:latin typeface="Palatino Linotype" panose="02040502050505030304" pitchFamily="18" charset="0"/>
              </a:rPr>
              <a:t>PQRSFD RECIBIDAS POR CANAL ESCRITO</a:t>
            </a:r>
            <a:endParaRPr lang="es-CO" sz="2800" dirty="0"/>
          </a:p>
        </p:txBody>
      </p:sp>
      <p:graphicFrame>
        <p:nvGraphicFramePr>
          <p:cNvPr id="4" name="Tabla 3">
            <a:extLst>
              <a:ext uri="{FF2B5EF4-FFF2-40B4-BE49-F238E27FC236}">
                <a16:creationId xmlns:a16="http://schemas.microsoft.com/office/drawing/2014/main" id="{BA0F02F5-0C01-4C20-9051-B9DF41B6C370}"/>
              </a:ext>
            </a:extLst>
          </p:cNvPr>
          <p:cNvGraphicFramePr>
            <a:graphicFrameLocks noGrp="1"/>
          </p:cNvGraphicFramePr>
          <p:nvPr>
            <p:extLst>
              <p:ext uri="{D42A27DB-BD31-4B8C-83A1-F6EECF244321}">
                <p14:modId xmlns:p14="http://schemas.microsoft.com/office/powerpoint/2010/main" val="308010869"/>
              </p:ext>
            </p:extLst>
          </p:nvPr>
        </p:nvGraphicFramePr>
        <p:xfrm>
          <a:off x="7192556" y="2632868"/>
          <a:ext cx="3191538" cy="1677435"/>
        </p:xfrm>
        <a:graphic>
          <a:graphicData uri="http://schemas.openxmlformats.org/drawingml/2006/table">
            <a:tbl>
              <a:tblPr>
                <a:tableStyleId>{5C22544A-7EE6-4342-B048-85BDC9FD1C3A}</a:tableStyleId>
              </a:tblPr>
              <a:tblGrid>
                <a:gridCol w="1772597">
                  <a:extLst>
                    <a:ext uri="{9D8B030D-6E8A-4147-A177-3AD203B41FA5}">
                      <a16:colId xmlns:a16="http://schemas.microsoft.com/office/drawing/2014/main" val="3678101246"/>
                    </a:ext>
                  </a:extLst>
                </a:gridCol>
                <a:gridCol w="1418941">
                  <a:extLst>
                    <a:ext uri="{9D8B030D-6E8A-4147-A177-3AD203B41FA5}">
                      <a16:colId xmlns:a16="http://schemas.microsoft.com/office/drawing/2014/main" val="3070856311"/>
                    </a:ext>
                  </a:extLst>
                </a:gridCol>
              </a:tblGrid>
              <a:tr h="335487">
                <a:tc>
                  <a:txBody>
                    <a:bodyPr/>
                    <a:lstStyle/>
                    <a:p>
                      <a:pPr algn="ctr" fontAlgn="ctr"/>
                      <a:r>
                        <a:rPr lang="es-CO" sz="1200" b="1" u="none" strike="noStrike" dirty="0">
                          <a:effectLst/>
                          <a:latin typeface="Palatino Linotype" panose="02040502050505030304" pitchFamily="18" charset="0"/>
                        </a:rPr>
                        <a:t>Canal Escrito</a:t>
                      </a:r>
                      <a:endParaRPr lang="es-CO" sz="1200" b="1" i="0" u="none" strike="noStrike" dirty="0">
                        <a:solidFill>
                          <a:srgbClr val="000000"/>
                        </a:solidFill>
                        <a:effectLst/>
                        <a:latin typeface="Palatino Linotype" panose="02040502050505030304" pitchFamily="18" charset="0"/>
                      </a:endParaRPr>
                    </a:p>
                  </a:txBody>
                  <a:tcPr marL="9525" marR="9525" marT="9525" marB="0" anchor="ctr"/>
                </a:tc>
                <a:tc>
                  <a:txBody>
                    <a:bodyPr/>
                    <a:lstStyle/>
                    <a:p>
                      <a:pPr algn="ctr" fontAlgn="ctr"/>
                      <a:r>
                        <a:rPr lang="es-CO" sz="1200" b="1" u="none" strike="noStrike" dirty="0">
                          <a:effectLst/>
                          <a:latin typeface="Palatino Linotype" panose="02040502050505030304" pitchFamily="18" charset="0"/>
                        </a:rPr>
                        <a:t>No PQRSDF</a:t>
                      </a:r>
                      <a:endParaRPr lang="es-CO" sz="1200" b="1" i="0" u="none" strike="noStrike" dirty="0">
                        <a:solidFill>
                          <a:srgbClr val="000000"/>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702683907"/>
                  </a:ext>
                </a:extLst>
              </a:tr>
              <a:tr h="335487">
                <a:tc>
                  <a:txBody>
                    <a:bodyPr/>
                    <a:lstStyle/>
                    <a:p>
                      <a:pPr algn="l" fontAlgn="b"/>
                      <a:r>
                        <a:rPr lang="es-CO" sz="1200" u="none" strike="noStrike" dirty="0">
                          <a:effectLst/>
                          <a:latin typeface="Palatino Linotype" panose="02040502050505030304" pitchFamily="18" charset="0"/>
                        </a:rPr>
                        <a:t>CORREO</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t"/>
                      <a:r>
                        <a:rPr lang="es-CO" sz="1200" u="none" strike="noStrike" dirty="0">
                          <a:effectLst/>
                          <a:latin typeface="Palatino Linotype" panose="02040502050505030304" pitchFamily="18" charset="0"/>
                        </a:rPr>
                        <a:t>1.209</a:t>
                      </a:r>
                      <a:endParaRPr lang="es-CO" sz="1200" b="0" i="0" u="none" strike="noStrike" dirty="0">
                        <a:solidFill>
                          <a:srgbClr val="000000"/>
                        </a:solidFill>
                        <a:effectLst/>
                        <a:latin typeface="Palatino Linotype" panose="02040502050505030304" pitchFamily="18" charset="0"/>
                      </a:endParaRPr>
                    </a:p>
                  </a:txBody>
                  <a:tcPr marL="9525" marR="9525" marT="9525" marB="0"/>
                </a:tc>
                <a:extLst>
                  <a:ext uri="{0D108BD9-81ED-4DB2-BD59-A6C34878D82A}">
                    <a16:rowId xmlns:a16="http://schemas.microsoft.com/office/drawing/2014/main" val="3905874844"/>
                  </a:ext>
                </a:extLst>
              </a:tr>
              <a:tr h="335487">
                <a:tc>
                  <a:txBody>
                    <a:bodyPr/>
                    <a:lstStyle/>
                    <a:p>
                      <a:pPr algn="l" fontAlgn="b"/>
                      <a:r>
                        <a:rPr lang="es-CO" sz="1200" u="none" strike="noStrike" dirty="0">
                          <a:effectLst/>
                          <a:latin typeface="Palatino Linotype" panose="02040502050505030304" pitchFamily="18" charset="0"/>
                        </a:rPr>
                        <a:t>FORMULARIO</a:t>
                      </a:r>
                      <a:endParaRPr lang="es-CO" sz="1200" b="0" i="0" u="none" strike="noStrike" dirty="0">
                        <a:solidFill>
                          <a:srgbClr val="000000"/>
                        </a:solidFill>
                        <a:effectLst/>
                        <a:latin typeface="Palatino Linotype" panose="02040502050505030304" pitchFamily="18" charset="0"/>
                      </a:endParaRPr>
                    </a:p>
                  </a:txBody>
                  <a:tcPr marL="9525" marR="9525" marT="9525" marB="0" anchor="b"/>
                </a:tc>
                <a:tc>
                  <a:txBody>
                    <a:bodyPr/>
                    <a:lstStyle/>
                    <a:p>
                      <a:pPr algn="ctr" fontAlgn="t"/>
                      <a:r>
                        <a:rPr lang="es-CO" sz="1200" u="none" strike="noStrike" dirty="0">
                          <a:effectLst/>
                          <a:latin typeface="Palatino Linotype" panose="02040502050505030304" pitchFamily="18" charset="0"/>
                        </a:rPr>
                        <a:t>125</a:t>
                      </a:r>
                      <a:endParaRPr lang="es-CO" sz="1200" b="0" i="0" u="none" strike="noStrike" dirty="0">
                        <a:solidFill>
                          <a:srgbClr val="000000"/>
                        </a:solidFill>
                        <a:effectLst/>
                        <a:latin typeface="Palatino Linotype" panose="02040502050505030304" pitchFamily="18" charset="0"/>
                      </a:endParaRPr>
                    </a:p>
                  </a:txBody>
                  <a:tcPr marL="9525" marR="9525" marT="9525" marB="0"/>
                </a:tc>
                <a:extLst>
                  <a:ext uri="{0D108BD9-81ED-4DB2-BD59-A6C34878D82A}">
                    <a16:rowId xmlns:a16="http://schemas.microsoft.com/office/drawing/2014/main" val="1447014655"/>
                  </a:ext>
                </a:extLst>
              </a:tr>
              <a:tr h="335487">
                <a:tc>
                  <a:txBody>
                    <a:bodyPr/>
                    <a:lstStyle/>
                    <a:p>
                      <a:pPr algn="l" fontAlgn="b"/>
                      <a:r>
                        <a:rPr lang="es-CO" sz="1200" u="none" strike="noStrike">
                          <a:effectLst/>
                          <a:latin typeface="Palatino Linotype" panose="02040502050505030304" pitchFamily="18" charset="0"/>
                        </a:rPr>
                        <a:t>VENTANILLA UNICA</a:t>
                      </a:r>
                      <a:endParaRPr lang="es-CO" sz="1200" b="0"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t"/>
                      <a:r>
                        <a:rPr lang="es-CO" sz="1200" u="none" strike="noStrike" dirty="0">
                          <a:effectLst/>
                          <a:latin typeface="Palatino Linotype" panose="02040502050505030304" pitchFamily="18" charset="0"/>
                        </a:rPr>
                        <a:t>61</a:t>
                      </a:r>
                      <a:endParaRPr lang="es-CO" sz="1200" b="0" i="0" u="none" strike="noStrike" dirty="0">
                        <a:solidFill>
                          <a:srgbClr val="000000"/>
                        </a:solidFill>
                        <a:effectLst/>
                        <a:latin typeface="Palatino Linotype" panose="02040502050505030304" pitchFamily="18" charset="0"/>
                      </a:endParaRPr>
                    </a:p>
                  </a:txBody>
                  <a:tcPr marL="9525" marR="9525" marT="9525" marB="0"/>
                </a:tc>
                <a:extLst>
                  <a:ext uri="{0D108BD9-81ED-4DB2-BD59-A6C34878D82A}">
                    <a16:rowId xmlns:a16="http://schemas.microsoft.com/office/drawing/2014/main" val="1813432833"/>
                  </a:ext>
                </a:extLst>
              </a:tr>
              <a:tr h="335487">
                <a:tc>
                  <a:txBody>
                    <a:bodyPr/>
                    <a:lstStyle/>
                    <a:p>
                      <a:pPr algn="l" fontAlgn="b"/>
                      <a:r>
                        <a:rPr lang="es-CO" sz="1200" u="none" strike="noStrike">
                          <a:effectLst/>
                          <a:latin typeface="Palatino Linotype" panose="02040502050505030304" pitchFamily="18" charset="0"/>
                        </a:rPr>
                        <a:t>Total general</a:t>
                      </a:r>
                      <a:endParaRPr lang="es-CO" sz="1200" b="1" i="0" u="none" strike="noStrike">
                        <a:solidFill>
                          <a:srgbClr val="000000"/>
                        </a:solidFill>
                        <a:effectLst/>
                        <a:latin typeface="Palatino Linotype" panose="02040502050505030304" pitchFamily="18" charset="0"/>
                      </a:endParaRPr>
                    </a:p>
                  </a:txBody>
                  <a:tcPr marL="9525" marR="9525" marT="9525" marB="0" anchor="b"/>
                </a:tc>
                <a:tc>
                  <a:txBody>
                    <a:bodyPr/>
                    <a:lstStyle/>
                    <a:p>
                      <a:pPr algn="ctr" fontAlgn="t"/>
                      <a:r>
                        <a:rPr lang="es-CO" sz="1200" u="none" strike="noStrike" dirty="0">
                          <a:effectLst/>
                          <a:latin typeface="Palatino Linotype" panose="02040502050505030304" pitchFamily="18" charset="0"/>
                        </a:rPr>
                        <a:t>1.395</a:t>
                      </a:r>
                      <a:endParaRPr lang="es-CO" sz="1200" b="1" i="0" u="none" strike="noStrike" dirty="0">
                        <a:solidFill>
                          <a:srgbClr val="000000"/>
                        </a:solidFill>
                        <a:effectLst/>
                        <a:latin typeface="Palatino Linotype" panose="02040502050505030304" pitchFamily="18" charset="0"/>
                      </a:endParaRPr>
                    </a:p>
                  </a:txBody>
                  <a:tcPr marL="9525" marR="9525" marT="9525" marB="0"/>
                </a:tc>
                <a:extLst>
                  <a:ext uri="{0D108BD9-81ED-4DB2-BD59-A6C34878D82A}">
                    <a16:rowId xmlns:a16="http://schemas.microsoft.com/office/drawing/2014/main" val="2717796914"/>
                  </a:ext>
                </a:extLst>
              </a:tr>
            </a:tbl>
          </a:graphicData>
        </a:graphic>
      </p:graphicFrame>
      <p:graphicFrame>
        <p:nvGraphicFramePr>
          <p:cNvPr id="5" name="Gráfico 4">
            <a:extLst>
              <a:ext uri="{FF2B5EF4-FFF2-40B4-BE49-F238E27FC236}">
                <a16:creationId xmlns:a16="http://schemas.microsoft.com/office/drawing/2014/main" id="{6CB80143-5434-4177-8D52-141567322045}"/>
              </a:ext>
            </a:extLst>
          </p:cNvPr>
          <p:cNvGraphicFramePr>
            <a:graphicFrameLocks/>
          </p:cNvGraphicFramePr>
          <p:nvPr>
            <p:extLst>
              <p:ext uri="{D42A27DB-BD31-4B8C-83A1-F6EECF244321}">
                <p14:modId xmlns:p14="http://schemas.microsoft.com/office/powerpoint/2010/main" val="591490823"/>
              </p:ext>
            </p:extLst>
          </p:nvPr>
        </p:nvGraphicFramePr>
        <p:xfrm>
          <a:off x="1676401" y="2103710"/>
          <a:ext cx="4979582" cy="3455582"/>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ángulo 2">
            <a:extLst>
              <a:ext uri="{FF2B5EF4-FFF2-40B4-BE49-F238E27FC236}">
                <a16:creationId xmlns:a16="http://schemas.microsoft.com/office/drawing/2014/main" id="{891160C1-35BF-4244-9836-228B4EE30D86}"/>
              </a:ext>
            </a:extLst>
          </p:cNvPr>
          <p:cNvSpPr/>
          <p:nvPr/>
        </p:nvSpPr>
        <p:spPr>
          <a:xfrm>
            <a:off x="1118192" y="1373362"/>
            <a:ext cx="6096000" cy="584775"/>
          </a:xfrm>
          <a:prstGeom prst="rect">
            <a:avLst/>
          </a:prstGeom>
        </p:spPr>
        <p:txBody>
          <a:bodyPr>
            <a:spAutoFit/>
          </a:bodyPr>
          <a:lstStyle/>
          <a:p>
            <a:pPr algn="ctr"/>
            <a:r>
              <a:rPr lang="es-MX" sz="1600" b="1" dirty="0">
                <a:latin typeface="Palatino Linotype" panose="02040502050505030304" pitchFamily="18" charset="0"/>
              </a:rPr>
              <a:t>Gráfica 3</a:t>
            </a:r>
          </a:p>
          <a:p>
            <a:pPr algn="ctr"/>
            <a:r>
              <a:rPr lang="es-MX" sz="1600" b="1" dirty="0">
                <a:latin typeface="Palatino Linotype" panose="02040502050505030304" pitchFamily="18" charset="0"/>
              </a:rPr>
              <a:t>PQRSFD Recibidas por Canal Escrito</a:t>
            </a:r>
            <a:endParaRPr lang="es-CO" sz="1600" b="1" dirty="0"/>
          </a:p>
        </p:txBody>
      </p:sp>
    </p:spTree>
    <p:extLst>
      <p:ext uri="{BB962C8B-B14F-4D97-AF65-F5344CB8AC3E}">
        <p14:creationId xmlns:p14="http://schemas.microsoft.com/office/powerpoint/2010/main" val="33266208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Institucional JEP_2019.potx" id="{49D57C64-97E3-42DF-8041-3E69D2DE5AA7}" vid="{3C517C19-8CB0-4918-816C-F17E9008144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EAFB6961BFF8D4A8C7A1AEE0D516BE3" ma:contentTypeVersion="6" ma:contentTypeDescription="Crear nuevo documento." ma:contentTypeScope="" ma:versionID="ca3ac4a3c92fe77c744dc669eb27fd04">
  <xsd:schema xmlns:xsd="http://www.w3.org/2001/XMLSchema" xmlns:xs="http://www.w3.org/2001/XMLSchema" xmlns:p="http://schemas.microsoft.com/office/2006/metadata/properties" xmlns:ns2="3246571c-512e-41d0-a1ac-a33e69e9ac75" targetNamespace="http://schemas.microsoft.com/office/2006/metadata/properties" ma:root="true" ma:fieldsID="13c01e559536d0ef312381d10cdf363a" ns2:_="">
    <xsd:import namespace="3246571c-512e-41d0-a1ac-a33e69e9ac75"/>
    <xsd:element name="properties">
      <xsd:complexType>
        <xsd:sequence>
          <xsd:element name="documentManagement">
            <xsd:complexType>
              <xsd:all>
                <xsd:element ref="ns2:cf2k" minOccurs="0"/>
                <xsd:element ref="ns2:A_x00f1_o" minOccurs="0"/>
                <xsd:element ref="ns2:Periodicidad" minOccurs="0"/>
                <xsd:element ref="ns2:Fecha_x0020_de_x0020_publicaci_x00f3_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46571c-512e-41d0-a1ac-a33e69e9ac75" elementFormDefault="qualified">
    <xsd:import namespace="http://schemas.microsoft.com/office/2006/documentManagement/types"/>
    <xsd:import namespace="http://schemas.microsoft.com/office/infopath/2007/PartnerControls"/>
    <xsd:element name="cf2k" ma:index="2" nillable="true" ma:displayName="Mes" ma:internalName="cf2k">
      <xsd:simpleType>
        <xsd:restriction base="dms:Text">
          <xsd:maxLength value="255"/>
        </xsd:restriction>
      </xsd:simpleType>
    </xsd:element>
    <xsd:element name="A_x00f1_o" ma:index="3" nillable="true" ma:displayName="Año" ma:decimals="0" ma:indexed="true" ma:internalName="A_x00f1_o" ma:percentage="FALSE">
      <xsd:simpleType>
        <xsd:restriction base="dms:Number"/>
      </xsd:simpleType>
    </xsd:element>
    <xsd:element name="Periodicidad" ma:index="4" nillable="true" ma:displayName="Periodicidad" ma:default="Trimestral" ma:format="Dropdown" ma:indexed="true" ma:internalName="Periodicidad">
      <xsd:simpleType>
        <xsd:restriction base="dms:Choice">
          <xsd:enumeration value="Trimestral"/>
          <xsd:enumeration value="Semestral"/>
        </xsd:restriction>
      </xsd:simpleType>
    </xsd:element>
    <xsd:element name="Fecha_x0020_de_x0020_publicaci_x00f3_n" ma:index="11" nillable="true" ma:displayName="Fecha de publicación" ma:format="DateOnly" ma:internalName="Fecha_x0020_de_x0020_publicaci_x00f3_n">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Tipo de contenido"/>
        <xsd:element ref="dc:title" minOccurs="0" maxOccurs="1" ma:index="1"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_x00f1_o xmlns="3246571c-512e-41d0-a1ac-a33e69e9ac75">2020</A_x00f1_o>
    <cf2k xmlns="3246571c-512e-41d0-a1ac-a33e69e9ac75" xsi:nil="true"/>
    <Periodicidad xmlns="3246571c-512e-41d0-a1ac-a33e69e9ac75">Trimestral</Periodicidad>
    <Fecha_x0020_de_x0020_publicaci_x00f3_n xmlns="3246571c-512e-41d0-a1ac-a33e69e9ac75">2020-11-13T05:00:00+00:00</Fecha_x0020_de_x0020_publicaci_x00f3_n>
  </documentManagement>
</p:properties>
</file>

<file path=customXml/itemProps1.xml><?xml version="1.0" encoding="utf-8"?>
<ds:datastoreItem xmlns:ds="http://schemas.openxmlformats.org/officeDocument/2006/customXml" ds:itemID="{EF2C0460-BE27-4F98-8632-A9B5A9A07EF2}"/>
</file>

<file path=customXml/itemProps2.xml><?xml version="1.0" encoding="utf-8"?>
<ds:datastoreItem xmlns:ds="http://schemas.openxmlformats.org/officeDocument/2006/customXml" ds:itemID="{79225CC7-7D31-4886-9AEE-1E8AFB083C5D}"/>
</file>

<file path=customXml/itemProps3.xml><?xml version="1.0" encoding="utf-8"?>
<ds:datastoreItem xmlns:ds="http://schemas.openxmlformats.org/officeDocument/2006/customXml" ds:itemID="{80F7A75C-BDD7-4F68-BD60-5EECBA4837BA}"/>
</file>

<file path=docProps/app.xml><?xml version="1.0" encoding="utf-8"?>
<Properties xmlns="http://schemas.openxmlformats.org/officeDocument/2006/extended-properties" xmlns:vt="http://schemas.openxmlformats.org/officeDocument/2006/docPropsVTypes">
  <Template>Plantilla Institucional JEP_2019</Template>
  <TotalTime>52791</TotalTime>
  <Words>2171</Words>
  <Application>Microsoft Office PowerPoint</Application>
  <PresentationFormat>Panorámica</PresentationFormat>
  <Paragraphs>343</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Calibri</vt:lpstr>
      <vt:lpstr>Calibri Light</vt:lpstr>
      <vt:lpstr>Palatino Linotype</vt:lpstr>
      <vt:lpstr>Tema de Office</vt:lpstr>
      <vt:lpstr>INFORME  TRIMESTRAL DEL TRÁMITE DE PQRSFD</vt:lpstr>
      <vt:lpstr>TABLA DE CONTENIDO</vt:lpstr>
      <vt:lpstr>LISTA DE GRÁFICOS </vt:lpstr>
      <vt:lpstr>LISTA DE CUADROS E ILUSTRACIÓN</vt:lpstr>
      <vt:lpstr>1. INTRODUCCIÓN </vt:lpstr>
      <vt:lpstr>2. TOTAL DE PETICIONES, QUEJAS, RECLAMOS, SUGERENCIAS, FELICITACIONES Y DENUNCIAS  RECIBIDAS EN EL TERCER TRIMESTRE DEL 2020</vt:lpstr>
      <vt:lpstr>3. PQRSFD RECIBIDAS POR CANAL DE ATENCIÓN  </vt:lpstr>
      <vt:lpstr>4. PQRSFD RECIBIDAS POR MODALIDAD DE PETICIÓN Y CANAL DE RECEPCIÓN.</vt:lpstr>
      <vt:lpstr>PQRSFD RECIBIDAS POR CANAL ESCRITO</vt:lpstr>
      <vt:lpstr>5. PQRSFD ATENDIDAS POR DEPENDENCIA </vt:lpstr>
      <vt:lpstr>Presentación de PowerPoint</vt:lpstr>
      <vt:lpstr>6. SEGUIMIENTO A LAS RESPUESTAS DE LAS PQRSFD</vt:lpstr>
      <vt:lpstr>7. TIEMPO PROMEDIO DE RESPUESTA </vt:lpstr>
      <vt:lpstr>8. SONDEO DE PERCEPCIÓN  </vt:lpstr>
      <vt:lpstr>Presentación de PowerPoint</vt:lpstr>
      <vt:lpstr> 9. Conclusiones </vt:lpstr>
      <vt:lpstr>10. Recomendaciones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percepción del servicio prestado</dc:title>
  <dc:creator>Sandra Marcela Parra Castillo</dc:creator>
  <cp:lastModifiedBy>Lech Julián Guerrero Cárdenas</cp:lastModifiedBy>
  <cp:revision>659</cp:revision>
  <dcterms:created xsi:type="dcterms:W3CDTF">2019-08-05T15:08:37Z</dcterms:created>
  <dcterms:modified xsi:type="dcterms:W3CDTF">2020-11-13T23:53:21Z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0x0101009EAFB6961BFF8D4A8C7A1AEE0D516BE3</vt:lpwstr>
  </property>
</Properties>
</file>